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96" r:id="rId6"/>
    <p:sldId id="297" r:id="rId7"/>
    <p:sldId id="298" r:id="rId8"/>
    <p:sldId id="260" r:id="rId9"/>
    <p:sldId id="261" r:id="rId10"/>
    <p:sldId id="272" r:id="rId11"/>
    <p:sldId id="263" r:id="rId12"/>
    <p:sldId id="309" r:id="rId13"/>
    <p:sldId id="264" r:id="rId14"/>
    <p:sldId id="265" r:id="rId15"/>
    <p:sldId id="311" r:id="rId16"/>
    <p:sldId id="312" r:id="rId17"/>
    <p:sldId id="325" r:id="rId18"/>
    <p:sldId id="314" r:id="rId19"/>
    <p:sldId id="317" r:id="rId20"/>
    <p:sldId id="318" r:id="rId21"/>
    <p:sldId id="319" r:id="rId22"/>
    <p:sldId id="320" r:id="rId23"/>
    <p:sldId id="266" r:id="rId24"/>
    <p:sldId id="321" r:id="rId25"/>
    <p:sldId id="323" r:id="rId26"/>
    <p:sldId id="324" r:id="rId27"/>
    <p:sldId id="326" r:id="rId28"/>
    <p:sldId id="327" r:id="rId29"/>
    <p:sldId id="328" r:id="rId30"/>
    <p:sldId id="329" r:id="rId31"/>
    <p:sldId id="267" r:id="rId32"/>
    <p:sldId id="268" r:id="rId33"/>
    <p:sldId id="269" r:id="rId34"/>
    <p:sldId id="322" r:id="rId35"/>
    <p:sldId id="271" r:id="rId36"/>
    <p:sldId id="270" r:id="rId37"/>
    <p:sldId id="26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5" d="100"/>
          <a:sy n="85" d="100"/>
        </p:scale>
        <p:origin x="74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843B9F4-C529-47AC-8F18-6824B98A63D4}" type="slidenum">
              <a:rPr lang="en-IN" smtClean="0"/>
              <a:pPr/>
              <a:t>‹#›</a:t>
            </a:fld>
            <a:endParaRPr lang="en-I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77927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624606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415203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299024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843B9F4-C529-47AC-8F18-6824B98A63D4}" type="slidenum">
              <a:rPr lang="en-IN" smtClean="0"/>
              <a:pPr/>
              <a:t>‹#›</a:t>
            </a:fld>
            <a:endParaRPr lang="en-I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0668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90109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447109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345422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60579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3166970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91E96-4F12-4AC2-9046-2BF0605C7635}" type="datetimeFigureOut">
              <a:rPr lang="en-IN" smtClean="0"/>
              <a:pPr/>
              <a:t>08-02-2023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119601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4D91E96-4F12-4AC2-9046-2BF0605C7635}" type="datetimeFigureOut">
              <a:rPr lang="en-IN" smtClean="0"/>
              <a:pPr/>
              <a:t>08-02-2023</a:t>
            </a:fld>
            <a:endParaRPr lang="en-IN"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843B9F4-C529-47AC-8F18-6824B98A63D4}" type="slidenum">
              <a:rPr lang="en-IN" smtClean="0"/>
              <a:pPr/>
              <a:t>‹#›</a:t>
            </a:fld>
            <a:endParaRPr lang="en-IN" dirty="0"/>
          </a:p>
        </p:txBody>
      </p:sp>
    </p:spTree>
    <p:extLst>
      <p:ext uri="{BB962C8B-B14F-4D97-AF65-F5344CB8AC3E}">
        <p14:creationId xmlns:p14="http://schemas.microsoft.com/office/powerpoint/2010/main" val="1303743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5726-7441-CED3-81E1-AAE2D1943661}"/>
              </a:ext>
            </a:extLst>
          </p:cNvPr>
          <p:cNvSpPr>
            <a:spLocks noGrp="1"/>
          </p:cNvSpPr>
          <p:nvPr>
            <p:ph type="ctrTitle"/>
          </p:nvPr>
        </p:nvSpPr>
        <p:spPr>
          <a:xfrm>
            <a:off x="2107928" y="534350"/>
            <a:ext cx="8973671" cy="1035704"/>
          </a:xfrm>
        </p:spPr>
        <p:txBody>
          <a:bodyPr>
            <a:normAutofit/>
          </a:bodyPr>
          <a:lstStyle/>
          <a:p>
            <a:pPr algn="ctr"/>
            <a:r>
              <a:rPr lang="en-US" sz="3200" dirty="0">
                <a:latin typeface="Times New Roman" panose="02020603050405020304" pitchFamily="18" charset="0"/>
                <a:cs typeface="Times New Roman" panose="02020603050405020304" pitchFamily="18" charset="0"/>
              </a:rPr>
              <a:t>A</a:t>
            </a:r>
            <a:r>
              <a:rPr lang="en-IN" sz="3200" dirty="0">
                <a:latin typeface="Times New Roman" panose="02020603050405020304" pitchFamily="18" charset="0"/>
                <a:cs typeface="Times New Roman" panose="02020603050405020304" pitchFamily="18" charset="0"/>
              </a:rPr>
              <a:t>LZHEIMER DISEASE PREDICTION USING DEEP LEARNING TECHNIQUE</a:t>
            </a:r>
          </a:p>
        </p:txBody>
      </p:sp>
      <p:sp>
        <p:nvSpPr>
          <p:cNvPr id="3" name="Subtitle 2">
            <a:extLst>
              <a:ext uri="{FF2B5EF4-FFF2-40B4-BE49-F238E27FC236}">
                <a16:creationId xmlns:a16="http://schemas.microsoft.com/office/drawing/2014/main" id="{0807481E-E66D-3CC0-A97C-1D9C3427E23C}"/>
              </a:ext>
            </a:extLst>
          </p:cNvPr>
          <p:cNvSpPr>
            <a:spLocks noGrp="1"/>
          </p:cNvSpPr>
          <p:nvPr>
            <p:ph type="subTitle" idx="1"/>
          </p:nvPr>
        </p:nvSpPr>
        <p:spPr>
          <a:xfrm>
            <a:off x="5977308" y="4863353"/>
            <a:ext cx="9418320" cy="1691640"/>
          </a:xfrm>
        </p:spPr>
        <p:txBody>
          <a:bodyPr>
            <a:normAutofit/>
          </a:bodyPr>
          <a:lstStyle/>
          <a:p>
            <a:r>
              <a:rPr lang="en-IN" sz="2400" dirty="0">
                <a:solidFill>
                  <a:schemeClr val="tx1"/>
                </a:solidFill>
              </a:rPr>
              <a:t>- Shakil S(312419104127)</a:t>
            </a:r>
          </a:p>
          <a:p>
            <a:r>
              <a:rPr lang="en-IN" sz="2400" dirty="0">
                <a:solidFill>
                  <a:schemeClr val="tx1"/>
                </a:solidFill>
              </a:rPr>
              <a:t>- Sridharshini M (312419104140)</a:t>
            </a:r>
          </a:p>
          <a:p>
            <a:r>
              <a:rPr lang="en-IN" sz="2400" dirty="0">
                <a:solidFill>
                  <a:schemeClr val="tx1"/>
                </a:solidFill>
              </a:rPr>
              <a:t>- Guide: Mr. A.Deepak Kumar,(Ph.D.)</a:t>
            </a:r>
          </a:p>
        </p:txBody>
      </p:sp>
    </p:spTree>
    <p:extLst>
      <p:ext uri="{BB962C8B-B14F-4D97-AF65-F5344CB8AC3E}">
        <p14:creationId xmlns:p14="http://schemas.microsoft.com/office/powerpoint/2010/main" val="122028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BB0BB-14B4-4EE4-7F5E-A45EDACAC698}"/>
              </a:ext>
            </a:extLst>
          </p:cNvPr>
          <p:cNvSpPr>
            <a:spLocks noGrp="1"/>
          </p:cNvSpPr>
          <p:nvPr>
            <p:ph idx="1"/>
          </p:nvPr>
        </p:nvSpPr>
        <p:spPr>
          <a:xfrm>
            <a:off x="0" y="0"/>
            <a:ext cx="11262167" cy="6858000"/>
          </a:xfrm>
        </p:spPr>
        <p:txBody>
          <a:bodyPr>
            <a:noAutofit/>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Vanishing Gradient problem is alleviated by </a:t>
            </a:r>
            <a:r>
              <a:rPr lang="en-US" sz="2400" dirty="0" err="1">
                <a:latin typeface="Times New Roman" panose="02020603050405020304" pitchFamily="18" charset="0"/>
                <a:cs typeface="Times New Roman" panose="02020603050405020304" pitchFamily="18" charset="0"/>
              </a:rPr>
              <a:t>Densenet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Feature Propagation is strengthened</a:t>
            </a:r>
          </a:p>
          <a:p>
            <a:r>
              <a:rPr lang="en-US" sz="2400" dirty="0">
                <a:latin typeface="Times New Roman" panose="02020603050405020304" pitchFamily="18" charset="0"/>
                <a:cs typeface="Times New Roman" panose="02020603050405020304" pitchFamily="18" charset="0"/>
              </a:rPr>
              <a:t>Reusability of feature is enhanced.</a:t>
            </a:r>
          </a:p>
          <a:p>
            <a:r>
              <a:rPr lang="en-US" sz="2400" dirty="0">
                <a:latin typeface="Times New Roman" panose="02020603050405020304" pitchFamily="18" charset="0"/>
                <a:cs typeface="Times New Roman" panose="02020603050405020304" pitchFamily="18" charset="0"/>
              </a:rPr>
              <a:t>Number of the parameter is reduced.</a:t>
            </a:r>
          </a:p>
          <a:p>
            <a:r>
              <a:rPr lang="en-US" sz="2400" dirty="0">
                <a:latin typeface="Times New Roman" panose="02020603050405020304" pitchFamily="18" charset="0"/>
                <a:cs typeface="Times New Roman" panose="02020603050405020304" pitchFamily="18" charset="0"/>
              </a:rPr>
              <a:t>Making use of all these we built this project to achieve high accuracy.</a:t>
            </a:r>
          </a:p>
        </p:txBody>
      </p:sp>
      <p:sp>
        <p:nvSpPr>
          <p:cNvPr id="2" name="Title 1">
            <a:extLst>
              <a:ext uri="{FF2B5EF4-FFF2-40B4-BE49-F238E27FC236}">
                <a16:creationId xmlns:a16="http://schemas.microsoft.com/office/drawing/2014/main" id="{AE6453B0-B82C-432D-E6D6-896F3AFC347F}"/>
              </a:ext>
            </a:extLst>
          </p:cNvPr>
          <p:cNvSpPr>
            <a:spLocks noGrp="1"/>
          </p:cNvSpPr>
          <p:nvPr>
            <p:ph type="title"/>
          </p:nvPr>
        </p:nvSpPr>
        <p:spPr>
          <a:xfrm>
            <a:off x="237968" y="319290"/>
            <a:ext cx="5795279" cy="505463"/>
          </a:xfrm>
        </p:spPr>
        <p:txBody>
          <a:bodyPr>
            <a:noAutofit/>
          </a:bodyPr>
          <a:lstStyle/>
          <a:p>
            <a:r>
              <a:rPr lang="en-IN" sz="3200" dirty="0">
                <a:latin typeface="Times New Roman" panose="02020603050405020304" pitchFamily="18" charset="0"/>
                <a:cs typeface="Times New Roman" panose="02020603050405020304" pitchFamily="18" charset="0"/>
              </a:rPr>
              <a:t>Proposed System Advantage:</a:t>
            </a:r>
          </a:p>
        </p:txBody>
      </p:sp>
    </p:spTree>
    <p:extLst>
      <p:ext uri="{BB962C8B-B14F-4D97-AF65-F5344CB8AC3E}">
        <p14:creationId xmlns:p14="http://schemas.microsoft.com/office/powerpoint/2010/main" val="201868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E76-A2FB-B9D8-085D-1A6946B3FDAA}"/>
              </a:ext>
            </a:extLst>
          </p:cNvPr>
          <p:cNvSpPr>
            <a:spLocks noGrp="1"/>
          </p:cNvSpPr>
          <p:nvPr>
            <p:ph type="title"/>
          </p:nvPr>
        </p:nvSpPr>
        <p:spPr>
          <a:xfrm>
            <a:off x="335897" y="231528"/>
            <a:ext cx="9692640" cy="522279"/>
          </a:xfrm>
        </p:spPr>
        <p:txBody>
          <a:bodyPr>
            <a:noAutofit/>
          </a:bodyPr>
          <a:lstStyle/>
          <a:p>
            <a:r>
              <a:rPr lang="en-IN" sz="3200" dirty="0">
                <a:latin typeface="Times New Roman" panose="02020603050405020304" pitchFamily="18" charset="0"/>
                <a:cs typeface="Times New Roman" panose="02020603050405020304" pitchFamily="18" charset="0"/>
              </a:rPr>
              <a:t>Proposed System Architecture :</a:t>
            </a:r>
          </a:p>
        </p:txBody>
      </p:sp>
      <p:pic>
        <p:nvPicPr>
          <p:cNvPr id="5" name="Content Placeholder 4">
            <a:extLst>
              <a:ext uri="{FF2B5EF4-FFF2-40B4-BE49-F238E27FC236}">
                <a16:creationId xmlns:a16="http://schemas.microsoft.com/office/drawing/2014/main" id="{6B06668A-8EA6-C794-32CC-63DC6F10B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555" y="910417"/>
            <a:ext cx="9492982" cy="5651748"/>
          </a:xfrm>
        </p:spPr>
      </p:pic>
    </p:spTree>
    <p:extLst>
      <p:ext uri="{BB962C8B-B14F-4D97-AF65-F5344CB8AC3E}">
        <p14:creationId xmlns:p14="http://schemas.microsoft.com/office/powerpoint/2010/main" val="104886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E6AB90-527B-C56C-7BD8-4CE977EE8F5E}"/>
              </a:ext>
            </a:extLst>
          </p:cNvPr>
          <p:cNvSpPr>
            <a:spLocks noGrp="1"/>
          </p:cNvSpPr>
          <p:nvPr>
            <p:ph type="title"/>
          </p:nvPr>
        </p:nvSpPr>
        <p:spPr>
          <a:xfrm>
            <a:off x="1262063" y="365125"/>
            <a:ext cx="8688761" cy="1325563"/>
          </a:xfrm>
        </p:spPr>
        <p:txBody>
          <a:bodyPr>
            <a:noAutofit/>
          </a:bodyPr>
          <a:lstStyle/>
          <a:p>
            <a:r>
              <a:rPr lang="en-IN" sz="3200" dirty="0">
                <a:latin typeface="Times New Roman" panose="02020603050405020304" pitchFamily="18" charset="0"/>
                <a:cs typeface="Times New Roman" panose="02020603050405020304" pitchFamily="18" charset="0"/>
              </a:rPr>
              <a:t>                       LIST OF MODULES </a:t>
            </a:r>
          </a:p>
        </p:txBody>
      </p:sp>
      <p:sp>
        <p:nvSpPr>
          <p:cNvPr id="7" name="Content Placeholder 6">
            <a:extLst>
              <a:ext uri="{FF2B5EF4-FFF2-40B4-BE49-F238E27FC236}">
                <a16:creationId xmlns:a16="http://schemas.microsoft.com/office/drawing/2014/main" id="{84EB3165-BAF4-81A0-ABB5-B8E0FAF833D2}"/>
              </a:ext>
            </a:extLst>
          </p:cNvPr>
          <p:cNvSpPr>
            <a:spLocks noGrp="1"/>
          </p:cNvSpPr>
          <p:nvPr>
            <p:ph idx="1"/>
          </p:nvPr>
        </p:nvSpPr>
        <p:spPr>
          <a:xfrm>
            <a:off x="1261872" y="1828800"/>
            <a:ext cx="8595360" cy="4105835"/>
          </a:xfrm>
        </p:spPr>
        <p:txBody>
          <a:bodyPr/>
          <a:lstStyle/>
          <a:p>
            <a:pPr lvl="0">
              <a:lnSpc>
                <a:spcPct val="150000"/>
              </a:lnSpc>
            </a:pPr>
            <a:r>
              <a:rPr lang="en-IN" sz="2400" dirty="0">
                <a:latin typeface="Times New Roman" pitchFamily="18" charset="0"/>
                <a:cs typeface="Times New Roman" pitchFamily="18" charset="0"/>
              </a:rPr>
              <a:t>Data acquisition</a:t>
            </a:r>
          </a:p>
          <a:p>
            <a:pPr lvl="0">
              <a:lnSpc>
                <a:spcPct val="150000"/>
              </a:lnSpc>
            </a:pPr>
            <a:r>
              <a:rPr lang="en-IN" sz="2400" dirty="0">
                <a:latin typeface="Times New Roman" pitchFamily="18" charset="0"/>
                <a:cs typeface="Times New Roman" pitchFamily="18" charset="0"/>
              </a:rPr>
              <a:t>Image </a:t>
            </a:r>
            <a:r>
              <a:rPr lang="en-IN" sz="2400" dirty="0" err="1">
                <a:latin typeface="Times New Roman" pitchFamily="18" charset="0"/>
                <a:cs typeface="Times New Roman" pitchFamily="18" charset="0"/>
              </a:rPr>
              <a:t>preprocessing</a:t>
            </a:r>
            <a:endParaRPr lang="en-IN" sz="2400" dirty="0">
              <a:latin typeface="Times New Roman" pitchFamily="18" charset="0"/>
              <a:cs typeface="Times New Roman" pitchFamily="18" charset="0"/>
            </a:endParaRPr>
          </a:p>
          <a:p>
            <a:pPr lvl="0">
              <a:lnSpc>
                <a:spcPct val="150000"/>
              </a:lnSpc>
            </a:pPr>
            <a:r>
              <a:rPr lang="en-IN" sz="2400" dirty="0">
                <a:latin typeface="Times New Roman" pitchFamily="18" charset="0"/>
                <a:cs typeface="Times New Roman" pitchFamily="18" charset="0"/>
              </a:rPr>
              <a:t>Magnetic resonance imaging classification</a:t>
            </a:r>
          </a:p>
          <a:p>
            <a:pPr lvl="0"/>
            <a:r>
              <a:rPr lang="en-IN" sz="2400" dirty="0" err="1">
                <a:latin typeface="Times New Roman" pitchFamily="18" charset="0"/>
                <a:cs typeface="Times New Roman" pitchFamily="18" charset="0"/>
              </a:rPr>
              <a:t>Densenet</a:t>
            </a:r>
            <a:r>
              <a:rPr lang="en-IN" sz="2400" dirty="0">
                <a:latin typeface="Times New Roman" pitchFamily="18" charset="0"/>
                <a:cs typeface="Times New Roman" pitchFamily="18" charset="0"/>
              </a:rPr>
              <a:t> 169</a:t>
            </a:r>
          </a:p>
          <a:p>
            <a:endParaRPr lang="en-IN" dirty="0"/>
          </a:p>
        </p:txBody>
      </p:sp>
    </p:spTree>
    <p:extLst>
      <p:ext uri="{BB962C8B-B14F-4D97-AF65-F5344CB8AC3E}">
        <p14:creationId xmlns:p14="http://schemas.microsoft.com/office/powerpoint/2010/main" val="97297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3FF7B1C-6DA4-2524-DC53-83CB6392A305}"/>
              </a:ext>
            </a:extLst>
          </p:cNvPr>
          <p:cNvSpPr>
            <a:spLocks noGrp="1"/>
          </p:cNvSpPr>
          <p:nvPr>
            <p:ph idx="1"/>
          </p:nvPr>
        </p:nvSpPr>
        <p:spPr>
          <a:xfrm>
            <a:off x="455048" y="506506"/>
            <a:ext cx="10356387" cy="5844988"/>
          </a:xfrm>
        </p:spPr>
        <p:txBody>
          <a:bodyPr/>
          <a:lstStyle/>
          <a:p>
            <a:pPr marL="0" indent="0">
              <a:buNone/>
            </a:pPr>
            <a:r>
              <a:rPr lang="en-IN" sz="2800" b="1" dirty="0">
                <a:latin typeface="Times New Roman" pitchFamily="18" charset="0"/>
                <a:cs typeface="Times New Roman" pitchFamily="18" charset="0"/>
              </a:rPr>
              <a:t>MODULE 1-DATA ACQUISITION:</a:t>
            </a:r>
            <a:endParaRPr lang="en-IN" sz="2800" dirty="0">
              <a:latin typeface="Times New Roman" pitchFamily="18" charset="0"/>
              <a:cs typeface="Times New Roman" pitchFamily="18" charset="0"/>
            </a:endParaRPr>
          </a:p>
          <a:p>
            <a:pPr algn="just">
              <a:lnSpc>
                <a:spcPct val="150000"/>
              </a:lnSpc>
            </a:pPr>
            <a:r>
              <a:rPr lang="en-US" dirty="0"/>
              <a:t>​</a:t>
            </a:r>
            <a:r>
              <a:rPr lang="en-US" sz="2400" dirty="0">
                <a:latin typeface="Times New Roman" pitchFamily="18" charset="0"/>
                <a:cs typeface="Times New Roman" pitchFamily="18" charset="0"/>
              </a:rPr>
              <a:t>The first step is to acquire images. To produce a classification model, the computer needs to learn by example. The computer needs to view many images to recognize an object. Other types of data, such as time series data and voice data, can also be used to train deep learning models. </a:t>
            </a:r>
          </a:p>
          <a:p>
            <a:pPr algn="just">
              <a:lnSpc>
                <a:spcPct val="150000"/>
              </a:lnSpc>
            </a:pPr>
            <a:r>
              <a:rPr lang="en-US" sz="2400" dirty="0">
                <a:latin typeface="Times New Roman" pitchFamily="18" charset="0"/>
                <a:cs typeface="Times New Roman" pitchFamily="18" charset="0"/>
              </a:rPr>
              <a:t>In the context of the work surveyed in this paper, the relevant data required to detect Alzheimer disease will be images. The output of this step is images that will later be used to train the model.</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90678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EBC77-E40A-DBE0-6968-EECD44B7801A}"/>
              </a:ext>
            </a:extLst>
          </p:cNvPr>
          <p:cNvSpPr>
            <a:spLocks noGrp="1"/>
          </p:cNvSpPr>
          <p:nvPr>
            <p:ph idx="1"/>
          </p:nvPr>
        </p:nvSpPr>
        <p:spPr>
          <a:xfrm>
            <a:off x="65480" y="354389"/>
            <a:ext cx="11095579" cy="6136058"/>
          </a:xfrm>
        </p:spPr>
        <p:txBody>
          <a:bodyPr>
            <a:noAutofit/>
          </a:bodyPr>
          <a:lstStyle/>
          <a:p>
            <a:pPr marL="0" indent="0">
              <a:buNone/>
            </a:pPr>
            <a:r>
              <a:rPr lang="en-IN" sz="2800" b="1" dirty="0">
                <a:latin typeface="Times New Roman" pitchFamily="18" charset="0"/>
                <a:cs typeface="Times New Roman" pitchFamily="18" charset="0"/>
              </a:rPr>
              <a:t>MODULE 2-IMAGE PRE-PROCESSING:</a:t>
            </a:r>
            <a:endParaRPr lang="en-IN" sz="2800" dirty="0">
              <a:latin typeface="Times New Roman" pitchFamily="18" charset="0"/>
              <a:cs typeface="Times New Roman" pitchFamily="18" charset="0"/>
            </a:endParaRPr>
          </a:p>
          <a:p>
            <a:pPr algn="just">
              <a:lnSpc>
                <a:spcPct val="150000"/>
              </a:lnSpc>
            </a:pPr>
            <a:r>
              <a:rPr lang="en-US" sz="2400" dirty="0"/>
              <a:t>​</a:t>
            </a:r>
            <a:r>
              <a:rPr lang="en-US" sz="2400" dirty="0">
                <a:latin typeface="Times New Roman" pitchFamily="18" charset="0"/>
                <a:cs typeface="Times New Roman" pitchFamily="18" charset="0"/>
              </a:rPr>
              <a:t>An image classification task determines the category of a given input MRI image. It is a basic task in high-level image understanding and can be divided into binary- and multi classification tasks. After multiple convolution-and-pooling operations via a CNN, an image is classified in the output layer following the requirements. </a:t>
            </a:r>
          </a:p>
          <a:p>
            <a:pPr algn="just">
              <a:lnSpc>
                <a:spcPct val="150000"/>
              </a:lnSpc>
            </a:pPr>
            <a:r>
              <a:rPr lang="en-US" sz="2400" dirty="0">
                <a:latin typeface="Times New Roman" pitchFamily="18" charset="0"/>
                <a:cs typeface="Times New Roman" pitchFamily="18" charset="0"/>
              </a:rPr>
              <a:t>Activation function of the output layer is the only difference between binary and multi classification tasks. An image classification task for MRI image analysis easily identified and then necessary actions can be taken to which type of dementia, is a high performance in natural image classification, including Convolution neural network (CNNs) can be used in JPG/PNG image classification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741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17E-807D-00A2-9400-F29DB9734333}"/>
              </a:ext>
            </a:extLst>
          </p:cNvPr>
          <p:cNvSpPr>
            <a:spLocks noGrp="1"/>
          </p:cNvSpPr>
          <p:nvPr>
            <p:ph type="title"/>
          </p:nvPr>
        </p:nvSpPr>
        <p:spPr>
          <a:xfrm>
            <a:off x="546848" y="258184"/>
            <a:ext cx="10659035" cy="718969"/>
          </a:xfrm>
        </p:spPr>
        <p:txBody>
          <a:bodyPr>
            <a:normAutofit fontScale="90000"/>
          </a:bodyPr>
          <a:lstStyle/>
          <a:p>
            <a:r>
              <a:rPr lang="en-IN" sz="3200" b="1" dirty="0">
                <a:latin typeface="Times New Roman" pitchFamily="18" charset="0"/>
                <a:cs typeface="Times New Roman" pitchFamily="18" charset="0"/>
              </a:rPr>
              <a:t>MODULE 3-MAGNETIC RESONANCE IMAGE CLASSIFICATION:</a:t>
            </a:r>
            <a:endParaRPr lang="en-IN" sz="3200" dirty="0"/>
          </a:p>
        </p:txBody>
      </p:sp>
      <p:sp>
        <p:nvSpPr>
          <p:cNvPr id="3" name="Content Placeholder 2">
            <a:extLst>
              <a:ext uri="{FF2B5EF4-FFF2-40B4-BE49-F238E27FC236}">
                <a16:creationId xmlns:a16="http://schemas.microsoft.com/office/drawing/2014/main" id="{983A2025-6AB7-305F-84C2-54F152AE156C}"/>
              </a:ext>
            </a:extLst>
          </p:cNvPr>
          <p:cNvSpPr>
            <a:spLocks noGrp="1"/>
          </p:cNvSpPr>
          <p:nvPr>
            <p:ph idx="1"/>
          </p:nvPr>
        </p:nvSpPr>
        <p:spPr>
          <a:xfrm>
            <a:off x="322731" y="977153"/>
            <a:ext cx="10659034" cy="5515088"/>
          </a:xfrm>
        </p:spPr>
        <p:txBody>
          <a:bodyPr/>
          <a:lstStyle/>
          <a:p>
            <a:r>
              <a:rPr lang="en-US" sz="2400" dirty="0">
                <a:latin typeface="Times New Roman" pitchFamily="18" charset="0"/>
                <a:cs typeface="Times New Roman" pitchFamily="18" charset="0"/>
              </a:rPr>
              <a:t>This imaging technique utilizes radio waves and magnetic fields to generate high-quality and high-resolution 2D and 3D images of brain structures. No harmful radiations from X-rays or radioactive tracers are generated. The most commonly used MRI for AD cases is the structural MRI, which measures brain volumes in vivo to detect brain degeneration (loss of tissue, cells, neurons, etc.).</a:t>
            </a:r>
          </a:p>
          <a:p>
            <a:r>
              <a:rPr lang="en-US" sz="2400" dirty="0">
                <a:latin typeface="Times New Roman" pitchFamily="18" charset="0"/>
                <a:cs typeface="Times New Roman" pitchFamily="18" charset="0"/>
              </a:rPr>
              <a:t> Brain degeneration is an inevitable progressive component of AD. A structural MRI used to detect brain atrophy. Alternatively, Functional Magnetic Resonance Imaging (fMRI), a widely used method to measure human primary visual cortex and detect brain topography. </a:t>
            </a:r>
          </a:p>
          <a:p>
            <a:r>
              <a:rPr lang="en-US" sz="2400" dirty="0">
                <a:latin typeface="Times New Roman" pitchFamily="18" charset="0"/>
                <a:cs typeface="Times New Roman" pitchFamily="18" charset="0"/>
              </a:rPr>
              <a:t>fMRI provides useful information and data about the human brain’s activity, i.e., how the brain functions. fMRI methods, such as brain imaging based on arterial Blood Oxygenation Level Dependent (BOLD) contrasts and spin-labelling (ASL), are sensitive to the cerebral metabolic rate of oxygen consumption and cerebral blood flow (CBF). </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85247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5215-AAC7-852D-44A9-AED88BF6871A}"/>
              </a:ext>
            </a:extLst>
          </p:cNvPr>
          <p:cNvSpPr>
            <a:spLocks noGrp="1"/>
          </p:cNvSpPr>
          <p:nvPr>
            <p:ph type="title"/>
          </p:nvPr>
        </p:nvSpPr>
        <p:spPr>
          <a:xfrm>
            <a:off x="204037" y="222325"/>
            <a:ext cx="6035399" cy="387275"/>
          </a:xfrm>
        </p:spPr>
        <p:txBody>
          <a:bodyPr>
            <a:normAutofit fontScale="90000"/>
          </a:bodyPr>
          <a:lstStyle/>
          <a:p>
            <a:r>
              <a:rPr lang="en-IN" sz="3200" b="1" dirty="0">
                <a:latin typeface="Times New Roman" pitchFamily="18" charset="0"/>
                <a:cs typeface="Times New Roman" pitchFamily="18" charset="0"/>
              </a:rPr>
              <a:t>MODULE 4-DENSENET169:</a:t>
            </a:r>
            <a:endParaRPr lang="en-IN" sz="3200" dirty="0"/>
          </a:p>
        </p:txBody>
      </p:sp>
      <p:sp>
        <p:nvSpPr>
          <p:cNvPr id="3" name="Content Placeholder 2">
            <a:extLst>
              <a:ext uri="{FF2B5EF4-FFF2-40B4-BE49-F238E27FC236}">
                <a16:creationId xmlns:a16="http://schemas.microsoft.com/office/drawing/2014/main" id="{AF38701A-CF42-2D52-6B1C-769AA9AAB6A0}"/>
              </a:ext>
            </a:extLst>
          </p:cNvPr>
          <p:cNvSpPr>
            <a:spLocks noGrp="1"/>
          </p:cNvSpPr>
          <p:nvPr>
            <p:ph idx="1"/>
          </p:nvPr>
        </p:nvSpPr>
        <p:spPr>
          <a:xfrm>
            <a:off x="419190" y="753035"/>
            <a:ext cx="10347422" cy="5882640"/>
          </a:xfrm>
        </p:spPr>
        <p:txBody>
          <a:bodyPr/>
          <a:lstStyle/>
          <a:p>
            <a:r>
              <a:rPr lang="en-US" sz="2400" dirty="0">
                <a:latin typeface="Times New Roman" pitchFamily="18" charset="0"/>
                <a:cs typeface="Times New Roman" pitchFamily="18" charset="0"/>
              </a:rPr>
              <a:t>Densenet169 is among the major models of the </a:t>
            </a:r>
            <a:r>
              <a:rPr lang="en-US" sz="2400" dirty="0" err="1">
                <a:latin typeface="Times New Roman" pitchFamily="18" charset="0"/>
                <a:cs typeface="Times New Roman" pitchFamily="18" charset="0"/>
              </a:rPr>
              <a:t>Densenet</a:t>
            </a:r>
            <a:r>
              <a:rPr lang="en-US" sz="2400" dirty="0">
                <a:latin typeface="Times New Roman" pitchFamily="18" charset="0"/>
                <a:cs typeface="Times New Roman" pitchFamily="18" charset="0"/>
              </a:rPr>
              <a:t> group for image classification. The model is fairly popular due to it is better to size and accuracy. It is an output classifier object for 1000 varying classifications present in the ImageNet. The </a:t>
            </a:r>
            <a:r>
              <a:rPr lang="en-US" sz="2400" dirty="0" err="1">
                <a:latin typeface="Times New Roman" pitchFamily="18" charset="0"/>
                <a:cs typeface="Times New Roman" pitchFamily="18" charset="0"/>
              </a:rPr>
              <a:t>Densenet</a:t>
            </a:r>
            <a:r>
              <a:rPr lang="en-US" sz="2400" dirty="0">
                <a:latin typeface="Times New Roman" pitchFamily="18" charset="0"/>
                <a:cs typeface="Times New Roman" pitchFamily="18" charset="0"/>
              </a:rPr>
              <a:t> model has shown decent accuracy in the classification of images. The model has displayed certain promising graphs. It used a batch size of 128. The model has run for 40 epochs. </a:t>
            </a:r>
          </a:p>
          <a:p>
            <a:r>
              <a:rPr lang="en-US" sz="2400" dirty="0">
                <a:latin typeface="Times New Roman" pitchFamily="18" charset="0"/>
                <a:cs typeface="Times New Roman" pitchFamily="18" charset="0"/>
              </a:rPr>
              <a:t>The model provided an accuracy of about 87% in the train data and about 80% in the test data. The model displayed an AUC of about 88% in train data and about 82% in the test data and the model loss obtained is also pretty low. After going through certain layers, the model classifies the images accordingly. The classification done is of four types namely Mild Demented, Moderate Demented, Non Demented and Very Mild Demented. The model displayed an accuracy of about 87% on the train dataset and an accuracy of about 78% on the test dataset.</a:t>
            </a:r>
            <a:endParaRPr lang="en-IN"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83256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FA2E-7A47-DAAB-40E7-9B0745C782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9315DB-9BAC-2159-80AF-468EDEBDFD5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EDD684F-020F-40F2-A53B-A316B10DD2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565" y="97714"/>
            <a:ext cx="11355482" cy="6527203"/>
          </a:xfrm>
          <a:prstGeom prst="rect">
            <a:avLst/>
          </a:prstGeom>
          <a:noFill/>
          <a:ln>
            <a:noFill/>
          </a:ln>
        </p:spPr>
      </p:pic>
    </p:spTree>
    <p:extLst>
      <p:ext uri="{BB962C8B-B14F-4D97-AF65-F5344CB8AC3E}">
        <p14:creationId xmlns:p14="http://schemas.microsoft.com/office/powerpoint/2010/main" val="691369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939C-60EB-A7C3-1782-9CAB09BE1FB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79A3954-04C7-C43F-7857-DF62B1209E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7" y="438230"/>
            <a:ext cx="10363200" cy="5890851"/>
          </a:xfrm>
        </p:spPr>
      </p:pic>
    </p:spTree>
    <p:extLst>
      <p:ext uri="{BB962C8B-B14F-4D97-AF65-F5344CB8AC3E}">
        <p14:creationId xmlns:p14="http://schemas.microsoft.com/office/powerpoint/2010/main" val="366093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95D4-F585-B5F1-67A5-D263D20D30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5AF4C8-59DB-E8C5-4D0D-4DBC06E3F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541" y="365759"/>
            <a:ext cx="10075971" cy="6017111"/>
          </a:xfrm>
        </p:spPr>
      </p:pic>
    </p:spTree>
    <p:extLst>
      <p:ext uri="{BB962C8B-B14F-4D97-AF65-F5344CB8AC3E}">
        <p14:creationId xmlns:p14="http://schemas.microsoft.com/office/powerpoint/2010/main" val="236429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823E-C4F9-9407-DCA9-2C08A734DED6}"/>
              </a:ext>
            </a:extLst>
          </p:cNvPr>
          <p:cNvSpPr>
            <a:spLocks noGrp="1"/>
          </p:cNvSpPr>
          <p:nvPr>
            <p:ph type="title"/>
          </p:nvPr>
        </p:nvSpPr>
        <p:spPr>
          <a:xfrm>
            <a:off x="168178" y="101170"/>
            <a:ext cx="2431472" cy="463157"/>
          </a:xfrm>
        </p:spPr>
        <p:txBody>
          <a:bodyPr>
            <a:noAutofit/>
          </a:bodyPr>
          <a:lstStyle/>
          <a:p>
            <a:r>
              <a:rPr lang="en-IN" sz="3200"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77FBF1B8-9E6A-45C9-1108-D415F53BCEB6}"/>
              </a:ext>
            </a:extLst>
          </p:cNvPr>
          <p:cNvSpPr>
            <a:spLocks noGrp="1"/>
          </p:cNvSpPr>
          <p:nvPr>
            <p:ph idx="1"/>
          </p:nvPr>
        </p:nvSpPr>
        <p:spPr>
          <a:xfrm>
            <a:off x="302650" y="564327"/>
            <a:ext cx="10777727" cy="5729344"/>
          </a:xfrm>
        </p:spPr>
        <p:txBody>
          <a:bodyPr>
            <a:noAutofit/>
          </a:bodyPr>
          <a:lstStyle/>
          <a:p>
            <a:r>
              <a:rPr lang="en-US" sz="2400" dirty="0">
                <a:latin typeface="Times New Roman" panose="02020603050405020304" pitchFamily="18" charset="0"/>
                <a:cs typeface="Times New Roman" panose="02020603050405020304" pitchFamily="18" charset="0"/>
              </a:rPr>
              <a:t> Alzheimer’s disease is an unpredictable degenerative brain disease.</a:t>
            </a:r>
          </a:p>
          <a:p>
            <a:r>
              <a:rPr lang="en-US" sz="2400" dirty="0">
                <a:latin typeface="Times New Roman" panose="02020603050405020304" pitchFamily="18" charset="0"/>
                <a:cs typeface="Times New Roman" panose="02020603050405020304" pitchFamily="18" charset="0"/>
              </a:rPr>
              <a:t>Every 4 seconds someone in the world is diagnosed with Alzheimer’s disease the result is fatal as it leads to death.</a:t>
            </a:r>
          </a:p>
          <a:p>
            <a:r>
              <a:rPr lang="en-US" sz="2400" dirty="0">
                <a:latin typeface="Times New Roman" panose="02020603050405020304" pitchFamily="18" charset="0"/>
                <a:cs typeface="Times New Roman" panose="02020603050405020304" pitchFamily="18" charset="0"/>
              </a:rPr>
              <a:t>The leading cause of dementia is AD, dementia causes a reduction in reasoning abilities and interpersonal coping skills and abilities to function independently.</a:t>
            </a:r>
          </a:p>
          <a:p>
            <a:r>
              <a:rPr lang="en-US" sz="2400" dirty="0">
                <a:latin typeface="Times New Roman" panose="02020603050405020304" pitchFamily="18" charset="0"/>
                <a:cs typeface="Times New Roman" panose="02020603050405020304" pitchFamily="18" charset="0"/>
              </a:rPr>
              <a:t>The patient will forget the recent events in the early stage if the illness progresses they will gradually forget the whole event.</a:t>
            </a:r>
          </a:p>
          <a:p>
            <a:r>
              <a:rPr lang="en-US" sz="2400" dirty="0">
                <a:latin typeface="Times New Roman" panose="02020603050405020304" pitchFamily="18" charset="0"/>
                <a:cs typeface="Times New Roman" panose="02020603050405020304" pitchFamily="18" charset="0"/>
              </a:rPr>
              <a:t>Therefore, diagnosing the disease as soon as possible is essential.</a:t>
            </a:r>
          </a:p>
          <a:p>
            <a:r>
              <a:rPr lang="en-US" sz="2400" dirty="0">
                <a:latin typeface="Times New Roman" panose="02020603050405020304" pitchFamily="18" charset="0"/>
                <a:cs typeface="Times New Roman" panose="02020603050405020304" pitchFamily="18" charset="0"/>
              </a:rPr>
              <a:t> A model that takes a brain MRI sample image as input and determines whether a person has mild, moderate, very mild, or no dementia disease as output.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491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4586-5692-D2EC-2008-516F1E2BA2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EF3862-21E8-9364-70AD-336782CF6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041" y="303007"/>
            <a:ext cx="9717024" cy="6126480"/>
          </a:xfrm>
        </p:spPr>
      </p:pic>
    </p:spTree>
    <p:extLst>
      <p:ext uri="{BB962C8B-B14F-4D97-AF65-F5344CB8AC3E}">
        <p14:creationId xmlns:p14="http://schemas.microsoft.com/office/powerpoint/2010/main" val="219489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3EC5-6844-EE27-24B1-B47BBFF4AD9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A31B0D-0D74-4ABA-4F8D-5539C6E70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157" y="179388"/>
            <a:ext cx="9945971" cy="6167624"/>
          </a:xfrm>
        </p:spPr>
      </p:pic>
    </p:spTree>
    <p:extLst>
      <p:ext uri="{BB962C8B-B14F-4D97-AF65-F5344CB8AC3E}">
        <p14:creationId xmlns:p14="http://schemas.microsoft.com/office/powerpoint/2010/main" val="271717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EEE7-4B9C-F8D9-4F06-004C11CD76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60C67D-6455-95D0-6E51-78F61F7EE7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440" y="329901"/>
            <a:ext cx="10042072" cy="5918499"/>
          </a:xfrm>
        </p:spPr>
      </p:pic>
    </p:spTree>
    <p:extLst>
      <p:ext uri="{BB962C8B-B14F-4D97-AF65-F5344CB8AC3E}">
        <p14:creationId xmlns:p14="http://schemas.microsoft.com/office/powerpoint/2010/main" val="44774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54150-7918-1D70-C195-E7831082FDCA}"/>
              </a:ext>
            </a:extLst>
          </p:cNvPr>
          <p:cNvSpPr>
            <a:spLocks noGrp="1"/>
          </p:cNvSpPr>
          <p:nvPr>
            <p:ph type="title"/>
          </p:nvPr>
        </p:nvSpPr>
        <p:spPr>
          <a:xfrm>
            <a:off x="359047" y="312516"/>
            <a:ext cx="9692640" cy="510704"/>
          </a:xfrm>
        </p:spPr>
        <p:txBody>
          <a:bodyPr>
            <a:noAutofit/>
          </a:bodyPr>
          <a:lstStyle/>
          <a:p>
            <a:r>
              <a:rPr lang="en-IN" sz="3200" dirty="0">
                <a:latin typeface="Times New Roman" panose="02020603050405020304" pitchFamily="18" charset="0"/>
                <a:cs typeface="Times New Roman" panose="02020603050405020304" pitchFamily="18" charset="0"/>
              </a:rPr>
              <a:t>Performance Analysis :</a:t>
            </a:r>
          </a:p>
        </p:txBody>
      </p:sp>
      <p:sp>
        <p:nvSpPr>
          <p:cNvPr id="3" name="Content Placeholder 2">
            <a:extLst>
              <a:ext uri="{FF2B5EF4-FFF2-40B4-BE49-F238E27FC236}">
                <a16:creationId xmlns:a16="http://schemas.microsoft.com/office/drawing/2014/main" id="{FD95FF38-D8F8-C3B7-CCD7-F828938A44C1}"/>
              </a:ext>
            </a:extLst>
          </p:cNvPr>
          <p:cNvSpPr>
            <a:spLocks noGrp="1"/>
          </p:cNvSpPr>
          <p:nvPr>
            <p:ph idx="1"/>
          </p:nvPr>
        </p:nvSpPr>
        <p:spPr>
          <a:xfrm>
            <a:off x="451644" y="823220"/>
            <a:ext cx="10825956" cy="5954098"/>
          </a:xfrm>
        </p:spPr>
        <p:txBody>
          <a:bodyPr>
            <a:normAutofit/>
          </a:bodyPr>
          <a:lstStyle/>
          <a:p>
            <a:r>
              <a:rPr lang="en-IN" sz="2400" dirty="0">
                <a:latin typeface="Times New Roman" panose="02020603050405020304" pitchFamily="18" charset="0"/>
                <a:cs typeface="Times New Roman" panose="02020603050405020304" pitchFamily="18" charset="0"/>
              </a:rPr>
              <a:t>The performance analysis of the  DL algorithm are as follows : </a:t>
            </a:r>
          </a:p>
          <a:p>
            <a:pPr lvl="1"/>
            <a:endParaRPr lang="en-IN" sz="2000" dirty="0">
              <a:latin typeface="Times New Roman" panose="02020603050405020304" pitchFamily="18" charset="0"/>
              <a:cs typeface="Times New Roman" panose="02020603050405020304" pitchFamily="18" charset="0"/>
            </a:endParaRPr>
          </a:p>
          <a:p>
            <a:pPr marL="274320" lvl="1" indent="0">
              <a:buNone/>
            </a:pPr>
            <a:endParaRPr lang="en-IN"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41C3502-F82E-40CB-B334-4662EA3E9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708" y="1488142"/>
            <a:ext cx="8057773" cy="4752386"/>
          </a:xfrm>
          <a:prstGeom prst="rect">
            <a:avLst/>
          </a:prstGeom>
        </p:spPr>
      </p:pic>
    </p:spTree>
    <p:extLst>
      <p:ext uri="{BB962C8B-B14F-4D97-AF65-F5344CB8AC3E}">
        <p14:creationId xmlns:p14="http://schemas.microsoft.com/office/powerpoint/2010/main" val="75656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AC04-7D62-10D2-731D-5AA25D40E51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311BF1-1B3B-BDE0-8E31-CD115D9412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488" y="259976"/>
            <a:ext cx="9397163" cy="5683624"/>
          </a:xfrm>
        </p:spPr>
      </p:pic>
    </p:spTree>
    <p:extLst>
      <p:ext uri="{BB962C8B-B14F-4D97-AF65-F5344CB8AC3E}">
        <p14:creationId xmlns:p14="http://schemas.microsoft.com/office/powerpoint/2010/main" val="371100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CB8A-A304-EB27-5656-016282D2A299}"/>
              </a:ext>
            </a:extLst>
          </p:cNvPr>
          <p:cNvSpPr>
            <a:spLocks noGrp="1"/>
          </p:cNvSpPr>
          <p:nvPr>
            <p:ph type="title"/>
          </p:nvPr>
        </p:nvSpPr>
        <p:spPr>
          <a:xfrm>
            <a:off x="338507" y="187812"/>
            <a:ext cx="1992316" cy="490051"/>
          </a:xfrm>
        </p:spPr>
        <p:txBody>
          <a:bodyPr>
            <a:normAutofit fontScale="90000"/>
          </a:bodyPr>
          <a:lstStyle/>
          <a:p>
            <a:r>
              <a:rPr lang="en-US" sz="3200" dirty="0">
                <a:latin typeface="Times New Roman" panose="02020603050405020304" pitchFamily="18" charset="0"/>
                <a:cs typeface="Times New Roman" panose="02020603050405020304" pitchFamily="18" charset="0"/>
              </a:rPr>
              <a:t>VGG16</a:t>
            </a:r>
            <a:endParaRPr lang="en-IN"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E916F57-B046-1725-6753-85CDB5BF0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665" y="977153"/>
            <a:ext cx="8849241" cy="5693035"/>
          </a:xfrm>
        </p:spPr>
      </p:pic>
    </p:spTree>
    <p:extLst>
      <p:ext uri="{BB962C8B-B14F-4D97-AF65-F5344CB8AC3E}">
        <p14:creationId xmlns:p14="http://schemas.microsoft.com/office/powerpoint/2010/main" val="2215669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CE6D-6D9D-0D4A-FB91-896E920AC6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091A63D-7F1F-B21F-2750-B2162F6E5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90" y="365760"/>
            <a:ext cx="9486810" cy="6126480"/>
          </a:xfrm>
        </p:spPr>
      </p:pic>
    </p:spTree>
    <p:extLst>
      <p:ext uri="{BB962C8B-B14F-4D97-AF65-F5344CB8AC3E}">
        <p14:creationId xmlns:p14="http://schemas.microsoft.com/office/powerpoint/2010/main" val="2161491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1DAA-A02D-B7F4-E715-E87C94649C5E}"/>
              </a:ext>
            </a:extLst>
          </p:cNvPr>
          <p:cNvSpPr>
            <a:spLocks noGrp="1"/>
          </p:cNvSpPr>
          <p:nvPr>
            <p:ph type="title"/>
          </p:nvPr>
        </p:nvSpPr>
        <p:spPr>
          <a:xfrm>
            <a:off x="213001" y="183907"/>
            <a:ext cx="3166693" cy="649811"/>
          </a:xfrm>
        </p:spPr>
        <p:txBody>
          <a:bodyPr>
            <a:normAutofit fontScale="90000"/>
          </a:bodyPr>
          <a:lstStyle/>
          <a:p>
            <a:r>
              <a:rPr lang="en-US" dirty="0"/>
              <a:t>Output:</a:t>
            </a:r>
            <a:endParaRPr lang="en-IN" dirty="0"/>
          </a:p>
        </p:txBody>
      </p:sp>
      <p:pic>
        <p:nvPicPr>
          <p:cNvPr id="4" name="Content Placeholder 3">
            <a:extLst>
              <a:ext uri="{FF2B5EF4-FFF2-40B4-BE49-F238E27FC236}">
                <a16:creationId xmlns:a16="http://schemas.microsoft.com/office/drawing/2014/main" id="{FDADDB58-D717-8ECD-74F5-2BE8CAB871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1" t="-5416" r="-801" b="5416"/>
          <a:stretch/>
        </p:blipFill>
        <p:spPr bwMode="auto">
          <a:xfrm>
            <a:off x="986629" y="950259"/>
            <a:ext cx="8964195" cy="53608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6365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8545-F8CD-E876-BA14-629D87B943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6AC330-98E0-DEC5-E3D6-E0EBF746F6F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DE3A0E-F61E-1249-CA71-3D652B556CCF}"/>
              </a:ext>
            </a:extLst>
          </p:cNvPr>
          <p:cNvPicPr>
            <a:picLocks noChangeAspect="1"/>
          </p:cNvPicPr>
          <p:nvPr/>
        </p:nvPicPr>
        <p:blipFill rotWithShape="1">
          <a:blip r:embed="rId2">
            <a:extLst>
              <a:ext uri="{28A0092B-C50C-407E-A947-70E740481C1C}">
                <a14:useLocalDpi xmlns:a14="http://schemas.microsoft.com/office/drawing/2010/main" val="0"/>
              </a:ext>
            </a:extLst>
          </a:blip>
          <a:srcRect b="7362"/>
          <a:stretch/>
        </p:blipFill>
        <p:spPr bwMode="auto">
          <a:xfrm>
            <a:off x="1080248" y="365760"/>
            <a:ext cx="9300882" cy="5837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612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4925-AA24-BE1B-7256-D3EFBDA059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A041E8-AFDA-6974-EF75-921904BE9FE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B15B064-6916-5017-2868-E35618EC4E23}"/>
              </a:ext>
            </a:extLst>
          </p:cNvPr>
          <p:cNvPicPr>
            <a:picLocks noChangeAspect="1"/>
          </p:cNvPicPr>
          <p:nvPr/>
        </p:nvPicPr>
        <p:blipFill rotWithShape="1">
          <a:blip r:embed="rId2">
            <a:extLst>
              <a:ext uri="{28A0092B-C50C-407E-A947-70E740481C1C}">
                <a14:useLocalDpi xmlns:a14="http://schemas.microsoft.com/office/drawing/2010/main" val="0"/>
              </a:ext>
            </a:extLst>
          </a:blip>
          <a:srcRect t="-5986" b="5986"/>
          <a:stretch/>
        </p:blipFill>
        <p:spPr bwMode="auto">
          <a:xfrm>
            <a:off x="1013370" y="-23870"/>
            <a:ext cx="9403618" cy="6516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104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07D7-EA81-B296-73AC-F220DA4C4BCC}"/>
              </a:ext>
            </a:extLst>
          </p:cNvPr>
          <p:cNvSpPr>
            <a:spLocks noGrp="1"/>
          </p:cNvSpPr>
          <p:nvPr>
            <p:ph type="title"/>
          </p:nvPr>
        </p:nvSpPr>
        <p:spPr>
          <a:xfrm>
            <a:off x="293684" y="77618"/>
            <a:ext cx="1812908" cy="615557"/>
          </a:xfrm>
        </p:spPr>
        <p:txBody>
          <a:bodyPr>
            <a:normAutofit/>
          </a:bodyPr>
          <a:lstStyle/>
          <a:p>
            <a:r>
              <a:rPr lang="en-IN" sz="3200" dirty="0">
                <a:latin typeface="Times New Roman" panose="02020603050405020304" pitchFamily="18" charset="0"/>
                <a:cs typeface="Times New Roman" panose="02020603050405020304" pitchFamily="18" charset="0"/>
              </a:rPr>
              <a:t>Abstract :</a:t>
            </a:r>
          </a:p>
        </p:txBody>
      </p:sp>
      <p:sp>
        <p:nvSpPr>
          <p:cNvPr id="3" name="Content Placeholder 2">
            <a:extLst>
              <a:ext uri="{FF2B5EF4-FFF2-40B4-BE49-F238E27FC236}">
                <a16:creationId xmlns:a16="http://schemas.microsoft.com/office/drawing/2014/main" id="{BCFB33A8-8EC1-C798-642F-74EE7E855465}"/>
              </a:ext>
            </a:extLst>
          </p:cNvPr>
          <p:cNvSpPr>
            <a:spLocks noGrp="1"/>
          </p:cNvSpPr>
          <p:nvPr>
            <p:ph idx="1"/>
          </p:nvPr>
        </p:nvSpPr>
        <p:spPr>
          <a:xfrm>
            <a:off x="293684" y="693175"/>
            <a:ext cx="10903234" cy="6087207"/>
          </a:xfrm>
        </p:spPr>
        <p:txBody>
          <a:bodyPr>
            <a:noAutofit/>
          </a:bodyPr>
          <a:lstStyle/>
          <a:p>
            <a:pPr algn="just"/>
            <a:r>
              <a:rPr lang="en-US" sz="2400" b="0" i="0" u="none" strike="noStrike" dirty="0">
                <a:solidFill>
                  <a:srgbClr val="000000"/>
                </a:solidFill>
                <a:effectLst/>
                <a:latin typeface="Times New Roman" panose="02020603050405020304" pitchFamily="18" charset="0"/>
              </a:rPr>
              <a:t>Alzheimer’s disease (AD) is the most common cause of dementia globally. It steadily worsens from mild to severe, impairing one’s ability to complete any work without assistance.</a:t>
            </a:r>
          </a:p>
          <a:p>
            <a:pPr algn="just"/>
            <a:r>
              <a:rPr lang="en-US" sz="2400" b="0" i="0" u="none" strike="noStrike" dirty="0">
                <a:solidFill>
                  <a:srgbClr val="000000"/>
                </a:solidFill>
                <a:effectLst/>
                <a:latin typeface="Times New Roman" panose="02020603050405020304" pitchFamily="18" charset="0"/>
              </a:rPr>
              <a:t>It begins to outstrip due to the population ages and diagnosis timeline. For classifying cases, existing approaches incorporate medical history, neuropsychological testing, and Magnetic Resonance Imaging (MRI), but efficient procedures remain inconsistent due to a lack of sensitivity and precision.</a:t>
            </a:r>
          </a:p>
          <a:p>
            <a:pPr algn="just"/>
            <a:r>
              <a:rPr lang="en-US" sz="2400" b="0" i="0" u="none" strike="noStrike" dirty="0">
                <a:solidFill>
                  <a:srgbClr val="000000"/>
                </a:solidFill>
                <a:effectLst/>
                <a:latin typeface="Times New Roman" panose="02020603050405020304" pitchFamily="18" charset="0"/>
              </a:rPr>
              <a:t>By considering four stages of dementia and conducting a particular diagnosis, the proposed model generates high-resolution disease probability maps from the local brain structure to a multilayer perceptron and provides accurate, intuitive visualizations of individual Alzheimer’s disease risk.</a:t>
            </a:r>
          </a:p>
          <a:p>
            <a:pPr algn="just"/>
            <a:r>
              <a:rPr lang="en-US" sz="2400" b="0" i="0" u="none" strike="noStrike" dirty="0">
                <a:solidFill>
                  <a:srgbClr val="000000"/>
                </a:solidFill>
                <a:effectLst/>
                <a:latin typeface="Times New Roman" panose="02020603050405020304" pitchFamily="18" charset="0"/>
              </a:rPr>
              <a:t>A DenseNet169 algorithm classification is proposed to detect the dementia stages from MRI. Which is superior to existing methods, we also used the Alzheimer’s disease Neuroimaging Initiative (ADNI) dataset to predict AD classes in order to assess the efficacy of the proposed model.</a:t>
            </a:r>
          </a:p>
          <a:p>
            <a:pPr algn="just"/>
            <a:endParaRPr lang="en-US" sz="2400" b="0" i="0" u="none" strike="noStrike" dirty="0">
              <a:solidFill>
                <a:srgbClr val="000000"/>
              </a:solidFill>
              <a:effectLst/>
              <a:latin typeface="Times New Roman" panose="02020603050405020304" pitchFamily="18" charset="0"/>
            </a:endParaRPr>
          </a:p>
          <a:p>
            <a:pPr algn="just"/>
            <a:endParaRPr lang="en-US" sz="24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32975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5D27-9F0A-4EAE-7D08-62E59EBA49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F6428A-EE7C-4172-5B61-B8D96BDED84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FDBA081-A541-9780-908E-61C703AABB9B}"/>
              </a:ext>
            </a:extLst>
          </p:cNvPr>
          <p:cNvPicPr>
            <a:picLocks noChangeAspect="1"/>
          </p:cNvPicPr>
          <p:nvPr/>
        </p:nvPicPr>
        <p:blipFill rotWithShape="1">
          <a:blip r:embed="rId2">
            <a:extLst>
              <a:ext uri="{28A0092B-C50C-407E-A947-70E740481C1C}">
                <a14:useLocalDpi xmlns:a14="http://schemas.microsoft.com/office/drawing/2010/main" val="0"/>
              </a:ext>
            </a:extLst>
          </a:blip>
          <a:srcRect t="-6271" b="6271"/>
          <a:stretch/>
        </p:blipFill>
        <p:spPr bwMode="auto">
          <a:xfrm>
            <a:off x="636494" y="0"/>
            <a:ext cx="10293634" cy="62863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390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608-4B45-A5C6-5444-9C46533010E3}"/>
              </a:ext>
            </a:extLst>
          </p:cNvPr>
          <p:cNvSpPr>
            <a:spLocks noGrp="1"/>
          </p:cNvSpPr>
          <p:nvPr>
            <p:ph type="title"/>
          </p:nvPr>
        </p:nvSpPr>
        <p:spPr>
          <a:xfrm>
            <a:off x="359047" y="324092"/>
            <a:ext cx="9692640" cy="475980"/>
          </a:xfrm>
        </p:spPr>
        <p:txBody>
          <a:bodyPr>
            <a:noAutofit/>
          </a:bodyPr>
          <a:lstStyle/>
          <a:p>
            <a:r>
              <a:rPr lang="en-IN" sz="3200"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710969F2-EFA7-917A-8317-7B87B0FE2209}"/>
              </a:ext>
            </a:extLst>
          </p:cNvPr>
          <p:cNvSpPr>
            <a:spLocks noGrp="1"/>
          </p:cNvSpPr>
          <p:nvPr>
            <p:ph idx="1"/>
          </p:nvPr>
        </p:nvSpPr>
        <p:spPr>
          <a:xfrm>
            <a:off x="359046" y="972274"/>
            <a:ext cx="10949419" cy="5561634"/>
          </a:xfrm>
        </p:spPr>
        <p:txBody>
          <a:bodyPr>
            <a:noAutofit/>
          </a:bodyPr>
          <a:lstStyle/>
          <a:p>
            <a:r>
              <a:rPr lang="en-US" sz="2400" dirty="0">
                <a:latin typeface="Times New Roman" pitchFamily="18" charset="0"/>
                <a:cs typeface="Times New Roman" pitchFamily="18" charset="0"/>
              </a:rPr>
              <a:t>In this paper we proposed a simple and robust classification approach of MRI scans for Alzheimer’s disease diagnosis. The approach is based on visual content description of anatomical structure of a brain region involved in AD ( hippocampal area). We proposed a late fusion of classification results on two biomarkers: hippocampus and CSF. </a:t>
            </a:r>
          </a:p>
          <a:p>
            <a:r>
              <a:rPr lang="en-US" sz="2400" dirty="0">
                <a:latin typeface="Times New Roman" pitchFamily="18" charset="0"/>
                <a:cs typeface="Times New Roman" pitchFamily="18" charset="0"/>
              </a:rPr>
              <a:t>The experiments showed that combining hippocampus features and CSF amount classification gave better accuracy especially when discriminating between AD and MCI than when using either visual features or CSF volume separately for discriminating between AD and MCI than using either visual features extraction or CSF volume computation separately. </a:t>
            </a:r>
          </a:p>
          <a:p>
            <a:r>
              <a:rPr lang="en-US" sz="2400" dirty="0">
                <a:latin typeface="Times New Roman" pitchFamily="18" charset="0"/>
                <a:cs typeface="Times New Roman" pitchFamily="18" charset="0"/>
              </a:rPr>
              <a:t>We also demonstrated that the proposed method provides better classification accuracy compared to other volumetric methods. In the perspective of this work we plan to use multiple ROIs, but also multiple MRI modalities in the established classification framework.</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71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10C5-BEB4-4B12-3D84-8D486C48F511}"/>
              </a:ext>
            </a:extLst>
          </p:cNvPr>
          <p:cNvSpPr>
            <a:spLocks noGrp="1"/>
          </p:cNvSpPr>
          <p:nvPr>
            <p:ph type="title"/>
          </p:nvPr>
        </p:nvSpPr>
        <p:spPr>
          <a:xfrm>
            <a:off x="405345" y="422511"/>
            <a:ext cx="9692640" cy="510704"/>
          </a:xfrm>
        </p:spPr>
        <p:txBody>
          <a:bodyPr>
            <a:noAutofit/>
          </a:bodyPr>
          <a:lstStyle/>
          <a:p>
            <a:r>
              <a:rPr lang="en-IN" sz="3200"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3C8AD065-EEBE-D67E-6504-8CECBE9F1FEA}"/>
              </a:ext>
            </a:extLst>
          </p:cNvPr>
          <p:cNvSpPr>
            <a:spLocks noGrp="1"/>
          </p:cNvSpPr>
          <p:nvPr>
            <p:ph idx="1"/>
          </p:nvPr>
        </p:nvSpPr>
        <p:spPr>
          <a:xfrm>
            <a:off x="508836" y="1057835"/>
            <a:ext cx="10472929" cy="5056094"/>
          </a:xfrm>
        </p:spPr>
        <p:txBody>
          <a:bodyPr>
            <a:normAutofit/>
          </a:bodyPr>
          <a:lstStyle/>
          <a:p>
            <a:r>
              <a:rPr lang="en-US" sz="2400" dirty="0">
                <a:latin typeface="Times New Roman" pitchFamily="18" charset="0"/>
                <a:cs typeface="Times New Roman" pitchFamily="18" charset="0"/>
              </a:rPr>
              <a:t>Far greater expert optimism exists about breakthroughs in AD in the next 20 years than in the prior 20 years. In our assessment, 10 breakthroughs were judged as being at least 70% likely to occur by 2037, whereas in our 2001 study no breakthrough was judged as being even 50% likely by 2021. </a:t>
            </a:r>
          </a:p>
          <a:p>
            <a:r>
              <a:rPr lang="en-US" sz="2400" dirty="0">
                <a:latin typeface="Times New Roman" pitchFamily="18" charset="0"/>
                <a:cs typeface="Times New Roman" pitchFamily="18" charset="0"/>
              </a:rPr>
              <a:t>This optimism is reflected in the clinical pipeline for novel therapies, with a wide range of possibly disease-modifying biologics and small molecules now in Phase II and III clinical trials. </a:t>
            </a:r>
          </a:p>
          <a:p>
            <a:r>
              <a:rPr lang="en-US" sz="2400" dirty="0">
                <a:latin typeface="Times New Roman" pitchFamily="18" charset="0"/>
                <a:cs typeface="Times New Roman" pitchFamily="18" charset="0"/>
              </a:rPr>
              <a:t>However, challenges remain in delivering the predicted new AD therapies to patients, ranging from the use of appropriate cognitive screening tools to the preparedness of national healthcare systems to diagnose and treat large numbers of potentially eligible patients.</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2884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5FAF-0D22-F0F5-E9EE-8A4E6D608F2D}"/>
              </a:ext>
            </a:extLst>
          </p:cNvPr>
          <p:cNvSpPr>
            <a:spLocks noGrp="1"/>
          </p:cNvSpPr>
          <p:nvPr>
            <p:ph type="title"/>
          </p:nvPr>
        </p:nvSpPr>
        <p:spPr>
          <a:xfrm>
            <a:off x="486368" y="324090"/>
            <a:ext cx="9692640" cy="452831"/>
          </a:xfrm>
        </p:spPr>
        <p:txBody>
          <a:bodyPr>
            <a:noAutofit/>
          </a:bodyPr>
          <a:lstStyle/>
          <a:p>
            <a:r>
              <a:rPr lang="en-IN" sz="32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8DD8E8E-25C5-BE13-2514-AD9E15FF9F55}"/>
              </a:ext>
            </a:extLst>
          </p:cNvPr>
          <p:cNvSpPr>
            <a:spLocks noGrp="1"/>
          </p:cNvSpPr>
          <p:nvPr>
            <p:ph idx="1"/>
          </p:nvPr>
        </p:nvSpPr>
        <p:spPr>
          <a:xfrm>
            <a:off x="286872" y="1114063"/>
            <a:ext cx="10847294" cy="5546714"/>
          </a:xfrm>
        </p:spPr>
        <p:txBody>
          <a:bodyPr>
            <a:noAutofit/>
          </a:bodyPr>
          <a:lstStyle/>
          <a:p>
            <a:pPr marL="0" indent="0" algn="just">
              <a:lnSpc>
                <a:spcPct val="100000"/>
              </a:lnSpc>
              <a:spcAft>
                <a:spcPts val="1000"/>
              </a:spcAft>
              <a:buNone/>
            </a:pPr>
            <a:r>
              <a:rPr lang="en-IN" sz="24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Estimation of the Global Prevalence of Dementia in 2019 and Forecasted Prevalence in 2050: An Analysis for the Global Burden of Disease Study 2019, The Lancet Public Health, G. D. F. Collaborators, GBD, Dementia Forecasting Collaborators, 2019</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0000"/>
              </a:lnSpc>
              <a:spcAft>
                <a:spcPts val="10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 Y.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Statsenko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Habuza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Smetanina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 L.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Simiyu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Uzianbaeva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K.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Neidl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-Van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Gorkom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Zaki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Charykova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J. Al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Koteesh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 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Almansoori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Belghali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Ljubisavljevic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‘‘Brain morphometry and cognitive performance in normal brain aging: Age- and sex-related structural and functional changes,’’ Frontiers Aging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Neurosci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vol. 13, p. 687, Jan. 2021.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[3] </a:t>
            </a:r>
            <a:r>
              <a:rPr lang="en-US" sz="2400" dirty="0">
                <a:effectLst/>
                <a:latin typeface="Times New Roman" panose="02020603050405020304" pitchFamily="18" charset="0"/>
                <a:ea typeface="Calibri" panose="020F0502020204030204" pitchFamily="34" charset="0"/>
              </a:rPr>
              <a:t>X.-H. Hou, L. Feng, C. Zhang, X.-P. Cao, L. Tan, and J.-T. Yu, ‘‘Models for predicting risk of dementia: A systematic review,’’ J. Neurol., </a:t>
            </a:r>
            <a:r>
              <a:rPr lang="en-US" sz="2400" dirty="0" err="1">
                <a:effectLst/>
                <a:latin typeface="Times New Roman" panose="02020603050405020304" pitchFamily="18" charset="0"/>
                <a:ea typeface="Calibri" panose="020F0502020204030204" pitchFamily="34" charset="0"/>
              </a:rPr>
              <a:t>Neurosurg</a:t>
            </a:r>
            <a:r>
              <a:rPr lang="en-US" sz="2400" dirty="0">
                <a:effectLst/>
                <a:latin typeface="Times New Roman" panose="02020603050405020304" pitchFamily="18" charset="0"/>
                <a:ea typeface="Calibri" panose="020F0502020204030204" pitchFamily="34" charset="0"/>
              </a:rPr>
              <a:t>. Psychiatry, vol. 90, no. 4, pp. 373–379, Apr. 2019.</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084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FFA3BA7-5F9C-4671-D4BC-EA8D1CC18B48}"/>
              </a:ext>
            </a:extLst>
          </p:cNvPr>
          <p:cNvSpPr>
            <a:spLocks noGrp="1"/>
          </p:cNvSpPr>
          <p:nvPr>
            <p:ph idx="1"/>
          </p:nvPr>
        </p:nvSpPr>
        <p:spPr>
          <a:xfrm>
            <a:off x="307074" y="313765"/>
            <a:ext cx="10787374" cy="6401820"/>
          </a:xfrm>
        </p:spPr>
        <p:txBody>
          <a:bodyPr>
            <a:noAutofit/>
          </a:bodyPr>
          <a:lstStyle/>
          <a:p>
            <a:pPr marL="0" indent="0" algn="just">
              <a:lnSpc>
                <a:spcPct val="100000"/>
              </a:lnSpc>
              <a:spcAft>
                <a:spcPts val="1000"/>
              </a:spcAft>
              <a:buNone/>
            </a:pPr>
            <a:r>
              <a:rPr lang="en-IN" sz="24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rPr>
              <a:t>S. </a:t>
            </a:r>
            <a:r>
              <a:rPr lang="en-US" sz="2400" dirty="0" err="1">
                <a:effectLst/>
                <a:latin typeface="Times New Roman" panose="02020603050405020304" pitchFamily="18" charset="0"/>
                <a:ea typeface="Calibri" panose="020F0502020204030204" pitchFamily="34" charset="0"/>
              </a:rPr>
              <a:t>Lahmiri</a:t>
            </a:r>
            <a:r>
              <a:rPr lang="en-US" sz="2400" dirty="0">
                <a:effectLst/>
                <a:latin typeface="Times New Roman" panose="02020603050405020304" pitchFamily="18" charset="0"/>
                <a:ea typeface="Calibri" panose="020F0502020204030204" pitchFamily="34" charset="0"/>
              </a:rPr>
              <a:t> and A. Shmuel, ‘‘Performance of machine learning methods applied to structural MRI and ADAS cognitive scores in diagnosing Alzheimer’s disease,’’ Biomed. Signal Process. Control, vol. 52, pp. 414–419, Jul. 2019.</a:t>
            </a:r>
          </a:p>
          <a:p>
            <a:pPr marL="0" indent="0" algn="just">
              <a:lnSpc>
                <a:spcPct val="100000"/>
              </a:lnSpc>
              <a:spcAft>
                <a:spcPts val="100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sz="2400" dirty="0">
                <a:effectLst/>
                <a:latin typeface="Times New Roman" panose="02020603050405020304" pitchFamily="18" charset="0"/>
                <a:ea typeface="Calibri" panose="020F0502020204030204" pitchFamily="34" charset="0"/>
              </a:rPr>
              <a:t>N. T. Duc, S. Ryu, M. N. I. Qureshi, M. Choi, K. H. Lee, and B. Lee, ‘‘3Ddeep learning based automatic diagnosis of Alzheimer’s disease with joint MMSE prediction using resting-state fMRI,’’ </a:t>
            </a:r>
            <a:r>
              <a:rPr lang="en-US" sz="2400" dirty="0" err="1">
                <a:effectLst/>
                <a:latin typeface="Times New Roman" panose="02020603050405020304" pitchFamily="18" charset="0"/>
                <a:ea typeface="Calibri" panose="020F0502020204030204" pitchFamily="34" charset="0"/>
              </a:rPr>
              <a:t>Neuroinformatics</a:t>
            </a:r>
            <a:r>
              <a:rPr lang="en-US" sz="2400" dirty="0">
                <a:effectLst/>
                <a:latin typeface="Times New Roman" panose="02020603050405020304" pitchFamily="18" charset="0"/>
                <a:ea typeface="Calibri" panose="020F0502020204030204" pitchFamily="34" charset="0"/>
              </a:rPr>
              <a:t>, vol. 18, no. 1, pp. 71–86, Jan. 2020.</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00000"/>
              </a:lnSpc>
              <a:spcAft>
                <a:spcPts val="1000"/>
              </a:spcAft>
              <a:buNone/>
            </a:pPr>
            <a:r>
              <a:rPr lang="en-IN" sz="2400" dirty="0">
                <a:latin typeface="Times New Roman" panose="02020603050405020304" pitchFamily="18" charset="0"/>
                <a:cs typeface="Times New Roman" panose="02020603050405020304" pitchFamily="18" charset="0"/>
              </a:rPr>
              <a:t>[6] </a:t>
            </a:r>
            <a:r>
              <a:rPr lang="en-US" sz="2400" dirty="0">
                <a:effectLst/>
                <a:latin typeface="Times New Roman" panose="02020603050405020304" pitchFamily="18" charset="0"/>
                <a:ea typeface="Calibri" panose="020F0502020204030204" pitchFamily="34" charset="0"/>
              </a:rPr>
              <a:t>B. Lei, W. Hou, W. Zou, X. Li, C. Zhang, and T. Wang, ‘‘Longitudinal score prediction for Alzheimer’s disease based on ensemble </a:t>
            </a:r>
            <a:r>
              <a:rPr lang="en-US" sz="2400" dirty="0" err="1">
                <a:effectLst/>
                <a:latin typeface="Times New Roman" panose="02020603050405020304" pitchFamily="18" charset="0"/>
                <a:ea typeface="Calibri" panose="020F0502020204030204" pitchFamily="34" charset="0"/>
              </a:rPr>
              <a:t>correntropy</a:t>
            </a:r>
            <a:r>
              <a:rPr lang="en-US" sz="2400" dirty="0">
                <a:effectLst/>
                <a:latin typeface="Times New Roman" panose="02020603050405020304" pitchFamily="18" charset="0"/>
                <a:ea typeface="Calibri" panose="020F0502020204030204" pitchFamily="34" charset="0"/>
              </a:rPr>
              <a:t> and spatial–temporal constraint,’’ Brain </a:t>
            </a:r>
            <a:r>
              <a:rPr lang="en-US" sz="2400" dirty="0" err="1">
                <a:effectLst/>
                <a:latin typeface="Times New Roman" panose="02020603050405020304" pitchFamily="18" charset="0"/>
                <a:ea typeface="Calibri" panose="020F0502020204030204" pitchFamily="34" charset="0"/>
              </a:rPr>
              <a:t>Imag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Behav</a:t>
            </a:r>
            <a:r>
              <a:rPr lang="en-US" sz="2400" dirty="0">
                <a:effectLst/>
                <a:latin typeface="Times New Roman" panose="02020603050405020304" pitchFamily="18" charset="0"/>
                <a:ea typeface="Calibri" panose="020F0502020204030204" pitchFamily="34" charset="0"/>
              </a:rPr>
              <a:t>., vol. 13, no. 1, pp. 126–137, Feb. 2019.</a:t>
            </a:r>
          </a:p>
          <a:p>
            <a:pPr marL="0" indent="0" algn="just">
              <a:lnSpc>
                <a:spcPct val="100000"/>
              </a:lnSpc>
              <a:spcAft>
                <a:spcPts val="1000"/>
              </a:spcAft>
              <a:buNone/>
            </a:pPr>
            <a:r>
              <a:rPr lang="en-IN" sz="2400" dirty="0">
                <a:latin typeface="Times New Roman" panose="02020603050405020304" pitchFamily="18" charset="0"/>
                <a:cs typeface="Times New Roman" panose="02020603050405020304" pitchFamily="18" charset="0"/>
              </a:rPr>
              <a:t>[7]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 Walter, 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Dufouil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 L. Gross, R. N. Jones, D.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Mungas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 J.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Filshtein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J. J. Manly, T. 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Arpawong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M. 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Glymour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‘‘Neuropsychological test performance and MRI markers of dementia risk,’’ Alzheimer Disease Associated Disorders, vol. 33, no. 3, pp. 179–185, 2019.</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0000"/>
              </a:lnSpc>
              <a:spcAft>
                <a:spcPts val="1000"/>
              </a:spcAf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55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C24CD6-DDE1-0AA6-126D-1DB943BB22A2}"/>
              </a:ext>
            </a:extLst>
          </p:cNvPr>
          <p:cNvSpPr>
            <a:spLocks noGrp="1"/>
          </p:cNvSpPr>
          <p:nvPr>
            <p:ph idx="1"/>
          </p:nvPr>
        </p:nvSpPr>
        <p:spPr>
          <a:xfrm>
            <a:off x="359046" y="610565"/>
            <a:ext cx="10914695" cy="563687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[8] </a:t>
            </a:r>
            <a:r>
              <a:rPr lang="en-US" sz="2400" dirty="0">
                <a:effectLst/>
                <a:latin typeface="Times New Roman" panose="02020603050405020304" pitchFamily="18" charset="0"/>
                <a:ea typeface="Calibri" panose="020F0502020204030204" pitchFamily="34" charset="0"/>
              </a:rPr>
              <a:t>R. Rodríguez-</a:t>
            </a:r>
            <a:r>
              <a:rPr lang="en-US" sz="2400" dirty="0" err="1">
                <a:effectLst/>
                <a:latin typeface="Times New Roman" panose="02020603050405020304" pitchFamily="18" charset="0"/>
                <a:ea typeface="Calibri" panose="020F0502020204030204" pitchFamily="34" charset="0"/>
              </a:rPr>
              <a:t>Labrada</a:t>
            </a:r>
            <a:r>
              <a:rPr lang="en-US" sz="2400" dirty="0">
                <a:effectLst/>
                <a:latin typeface="Times New Roman" panose="02020603050405020304" pitchFamily="18" charset="0"/>
                <a:ea typeface="Calibri" panose="020F0502020204030204" pitchFamily="34" charset="0"/>
              </a:rPr>
              <a:t>, L. Velázquez-Pérez, R. Ortega-Sánchez, A. Peña-Acosta, Y. Vázquez-</a:t>
            </a:r>
            <a:r>
              <a:rPr lang="en-US" sz="2400" dirty="0" err="1">
                <a:effectLst/>
                <a:latin typeface="Times New Roman" panose="02020603050405020304" pitchFamily="18" charset="0"/>
                <a:ea typeface="Calibri" panose="020F0502020204030204" pitchFamily="34" charset="0"/>
              </a:rPr>
              <a:t>Mojena</a:t>
            </a:r>
            <a:r>
              <a:rPr lang="en-US" sz="2400" dirty="0">
                <a:effectLst/>
                <a:latin typeface="Times New Roman" panose="02020603050405020304" pitchFamily="18" charset="0"/>
                <a:ea typeface="Calibri" panose="020F0502020204030204" pitchFamily="34" charset="0"/>
              </a:rPr>
              <a:t>, N. Canales-Ochoa, J. Medrano-Montero, R. Torres-Vega, and Y. González-</a:t>
            </a:r>
            <a:r>
              <a:rPr lang="en-US" sz="2400" dirty="0" err="1">
                <a:effectLst/>
                <a:latin typeface="Times New Roman" panose="02020603050405020304" pitchFamily="18" charset="0"/>
                <a:ea typeface="Calibri" panose="020F0502020204030204" pitchFamily="34" charset="0"/>
              </a:rPr>
              <a:t>Zaldivar</a:t>
            </a:r>
            <a:r>
              <a:rPr lang="en-US" sz="2400" dirty="0">
                <a:effectLst/>
                <a:latin typeface="Times New Roman" panose="02020603050405020304" pitchFamily="18" charset="0"/>
                <a:ea typeface="Calibri" panose="020F0502020204030204" pitchFamily="34" charset="0"/>
              </a:rPr>
              <a:t>, ‘‘Insights into cognitive decline in spinocerebellar ataxia type 2: A P300 event-related brain potential study,’’ Cerebellum Ataxias, vol. 6, no. 1, p. 3, Dec. 2019.</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[9]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 W.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Vernooij</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 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Pizzini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 Schmidt, M. Smits, T. A.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Yousry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Bargallo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 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Frisoni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 Haller, and F.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Barkhof</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‘‘Dementia imaging in clinical practice: A European-</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wide.survey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of 193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centres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conclusions by the ESNR working group,’’ Neuroradiology, vol. 61, no. 6, pp. 633–642, Jun. 2019.</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[10]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 Coupé, J. V.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Manjón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Lanuza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G.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Catheline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‘‘Lifespan changes of the human brain in Alzheimer’s disease,’’ Sci. Rep., vol. 9, no. 1, pp. 1–12, 2019.</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328677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2E492-0AD3-B3A7-7829-DDF8784ACB57}"/>
              </a:ext>
            </a:extLst>
          </p:cNvPr>
          <p:cNvSpPr>
            <a:spLocks noGrp="1"/>
          </p:cNvSpPr>
          <p:nvPr>
            <p:ph idx="1"/>
          </p:nvPr>
        </p:nvSpPr>
        <p:spPr>
          <a:xfrm>
            <a:off x="266218" y="648182"/>
            <a:ext cx="10880202" cy="6041241"/>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[11] Lakshmi S V S </a:t>
            </a:r>
            <a:r>
              <a:rPr lang="en-IN" sz="2400" dirty="0" err="1">
                <a:latin typeface="Times New Roman" panose="02020603050405020304" pitchFamily="18" charset="0"/>
                <a:cs typeface="Times New Roman" panose="02020603050405020304" pitchFamily="18" charset="0"/>
              </a:rPr>
              <a:t>S</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Selvani</a:t>
            </a:r>
            <a:r>
              <a:rPr lang="en-IN" sz="2400" dirty="0">
                <a:latin typeface="Times New Roman" panose="02020603050405020304" pitchFamily="18" charset="0"/>
                <a:cs typeface="Times New Roman" panose="02020603050405020304" pitchFamily="18" charset="0"/>
              </a:rPr>
              <a:t> Deepthi </a:t>
            </a:r>
            <a:r>
              <a:rPr lang="en-IN" sz="2400" dirty="0" err="1">
                <a:latin typeface="Times New Roman" panose="02020603050405020304" pitchFamily="18" charset="0"/>
                <a:cs typeface="Times New Roman" panose="02020603050405020304" pitchFamily="18" charset="0"/>
              </a:rPr>
              <a:t>Kavila</a:t>
            </a:r>
            <a:r>
              <a:rPr lang="en-IN" sz="2400" dirty="0">
                <a:latin typeface="Times New Roman" panose="02020603050405020304" pitchFamily="18" charset="0"/>
                <a:cs typeface="Times New Roman" panose="02020603050405020304" pitchFamily="18" charset="0"/>
              </a:rPr>
              <a:t>- “Machine Learning For Credit Card Fraud Detection System”, 2018. </a:t>
            </a:r>
          </a:p>
          <a:p>
            <a:pPr marL="0" indent="0">
              <a:buNone/>
            </a:pPr>
            <a:r>
              <a:rPr lang="en-IN" sz="2400" dirty="0">
                <a:latin typeface="Times New Roman" panose="02020603050405020304" pitchFamily="18" charset="0"/>
                <a:cs typeface="Times New Roman" panose="02020603050405020304" pitchFamily="18" charset="0"/>
              </a:rPr>
              <a:t>[12] </a:t>
            </a:r>
            <a:r>
              <a:rPr lang="en-IN" sz="2400" dirty="0" err="1">
                <a:latin typeface="Times New Roman" panose="02020603050405020304" pitchFamily="18" charset="0"/>
                <a:cs typeface="Times New Roman" panose="02020603050405020304" pitchFamily="18" charset="0"/>
              </a:rPr>
              <a:t>Andhavarapu</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Bhanusri</a:t>
            </a:r>
            <a:r>
              <a:rPr lang="en-IN" sz="2400" dirty="0">
                <a:latin typeface="Times New Roman" panose="02020603050405020304" pitchFamily="18" charset="0"/>
                <a:cs typeface="Times New Roman" panose="02020603050405020304" pitchFamily="18" charset="0"/>
              </a:rPr>
              <a:t>- “Credit card fraud detection using Machine learning algorithms”, 2020.</a:t>
            </a:r>
          </a:p>
          <a:p>
            <a:pPr marL="0" indent="0">
              <a:buNone/>
            </a:pPr>
            <a:r>
              <a:rPr lang="en-IN" sz="2400" dirty="0">
                <a:latin typeface="Times New Roman" panose="02020603050405020304" pitchFamily="18" charset="0"/>
                <a:cs typeface="Times New Roman" panose="02020603050405020304" pitchFamily="18" charset="0"/>
              </a:rPr>
              <a:t>[13] </a:t>
            </a:r>
            <a:r>
              <a:rPr lang="en-IN" sz="2400" dirty="0" err="1">
                <a:latin typeface="Times New Roman" panose="02020603050405020304" pitchFamily="18" charset="0"/>
                <a:cs typeface="Times New Roman" panose="02020603050405020304" pitchFamily="18" charset="0"/>
              </a:rPr>
              <a:t>Pradheepan</a:t>
            </a:r>
            <a:r>
              <a:rPr lang="en-IN" sz="2400" dirty="0">
                <a:latin typeface="Times New Roman" panose="02020603050405020304" pitchFamily="18" charset="0"/>
                <a:cs typeface="Times New Roman" panose="02020603050405020304" pitchFamily="18" charset="0"/>
              </a:rPr>
              <a:t> Raghavan, “Fraud Detection using Machine Learning and Deep Learning”, 2019. </a:t>
            </a:r>
          </a:p>
          <a:p>
            <a:pPr marL="0" indent="0">
              <a:buNone/>
            </a:pPr>
            <a:r>
              <a:rPr lang="en-IN" sz="2400" dirty="0">
                <a:latin typeface="Times New Roman" panose="02020603050405020304" pitchFamily="18" charset="0"/>
                <a:cs typeface="Times New Roman" panose="02020603050405020304" pitchFamily="18" charset="0"/>
              </a:rPr>
              <a:t>[14] </a:t>
            </a:r>
            <a:r>
              <a:rPr lang="en-IN" sz="2400" dirty="0" err="1">
                <a:latin typeface="Times New Roman" panose="02020603050405020304" pitchFamily="18" charset="0"/>
                <a:cs typeface="Times New Roman" panose="02020603050405020304" pitchFamily="18" charset="0"/>
              </a:rPr>
              <a:t>I.Sadgeli</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N.Sael</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F.Benabbou</a:t>
            </a:r>
            <a:r>
              <a:rPr lang="en-IN" sz="2400" dirty="0">
                <a:latin typeface="Times New Roman" panose="02020603050405020304" pitchFamily="18" charset="0"/>
                <a:cs typeface="Times New Roman" panose="02020603050405020304" pitchFamily="18" charset="0"/>
              </a:rPr>
              <a:t>- “Performance of machine learning techniques in the detection of financial frauds”, 2019. </a:t>
            </a:r>
          </a:p>
          <a:p>
            <a:pPr marL="0" indent="0">
              <a:buNone/>
            </a:pPr>
            <a:r>
              <a:rPr lang="en-IN" sz="2400" dirty="0">
                <a:latin typeface="Times New Roman" panose="02020603050405020304" pitchFamily="18" charset="0"/>
                <a:cs typeface="Times New Roman" panose="02020603050405020304" pitchFamily="18" charset="0"/>
              </a:rPr>
              <a:t>[15] </a:t>
            </a:r>
            <a:r>
              <a:rPr lang="en-IN" sz="2400" dirty="0" err="1">
                <a:latin typeface="Times New Roman" panose="02020603050405020304" pitchFamily="18" charset="0"/>
                <a:cs typeface="Times New Roman" panose="02020603050405020304" pitchFamily="18" charset="0"/>
              </a:rPr>
              <a:t>Abdulalem</a:t>
            </a:r>
            <a:r>
              <a:rPr lang="en-IN" sz="2400" dirty="0">
                <a:latin typeface="Times New Roman" panose="02020603050405020304" pitchFamily="18" charset="0"/>
                <a:cs typeface="Times New Roman" panose="02020603050405020304" pitchFamily="18" charset="0"/>
              </a:rPr>
              <a:t> Ali , </a:t>
            </a:r>
            <a:r>
              <a:rPr lang="en-IN" sz="2400" dirty="0" err="1">
                <a:latin typeface="Times New Roman" panose="02020603050405020304" pitchFamily="18" charset="0"/>
                <a:cs typeface="Times New Roman" panose="02020603050405020304" pitchFamily="18" charset="0"/>
              </a:rPr>
              <a:t>Shukor</a:t>
            </a:r>
            <a:r>
              <a:rPr lang="en-IN" sz="2400" dirty="0">
                <a:latin typeface="Times New Roman" panose="02020603050405020304" pitchFamily="18" charset="0"/>
                <a:cs typeface="Times New Roman" panose="02020603050405020304" pitchFamily="18" charset="0"/>
              </a:rPr>
              <a:t> Abd Razak , Siti Hajar Othman , </a:t>
            </a:r>
            <a:r>
              <a:rPr lang="en-IN" sz="2400" dirty="0" err="1">
                <a:latin typeface="Times New Roman" panose="02020603050405020304" pitchFamily="18" charset="0"/>
                <a:cs typeface="Times New Roman" panose="02020603050405020304" pitchFamily="18" charset="0"/>
              </a:rPr>
              <a:t>Taiseer</a:t>
            </a:r>
            <a:r>
              <a:rPr lang="en-IN" sz="2400" dirty="0">
                <a:latin typeface="Times New Roman" panose="02020603050405020304" pitchFamily="18" charset="0"/>
                <a:cs typeface="Times New Roman" panose="02020603050405020304" pitchFamily="18" charset="0"/>
              </a:rPr>
              <a:t> Abdalla </a:t>
            </a:r>
            <a:r>
              <a:rPr lang="en-IN" sz="2400" dirty="0" err="1">
                <a:latin typeface="Times New Roman" panose="02020603050405020304" pitchFamily="18" charset="0"/>
                <a:cs typeface="Times New Roman" panose="02020603050405020304" pitchFamily="18" charset="0"/>
              </a:rPr>
              <a:t>Elfadil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Eisa</a:t>
            </a:r>
            <a:r>
              <a:rPr lang="en-IN" sz="2400" dirty="0">
                <a:latin typeface="Times New Roman" panose="02020603050405020304" pitchFamily="18" charset="0"/>
                <a:cs typeface="Times New Roman" panose="02020603050405020304" pitchFamily="18" charset="0"/>
              </a:rPr>
              <a:t> , Arafat Al-</a:t>
            </a:r>
            <a:r>
              <a:rPr lang="en-IN" sz="2400" dirty="0" err="1">
                <a:latin typeface="Times New Roman" panose="02020603050405020304" pitchFamily="18" charset="0"/>
                <a:cs typeface="Times New Roman" panose="02020603050405020304" pitchFamily="18" charset="0"/>
              </a:rPr>
              <a:t>Dhaqm</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Maged</a:t>
            </a:r>
            <a:r>
              <a:rPr lang="en-IN" sz="2400" dirty="0">
                <a:latin typeface="Times New Roman" panose="02020603050405020304" pitchFamily="18" charset="0"/>
                <a:cs typeface="Times New Roman" panose="02020603050405020304" pitchFamily="18" charset="0"/>
              </a:rPr>
              <a:t> Nasser , </a:t>
            </a:r>
            <a:r>
              <a:rPr lang="en-IN" sz="2400" dirty="0" err="1">
                <a:latin typeface="Times New Roman" panose="02020603050405020304" pitchFamily="18" charset="0"/>
                <a:cs typeface="Times New Roman" panose="02020603050405020304" pitchFamily="18" charset="0"/>
              </a:rPr>
              <a:t>Tusneem</a:t>
            </a:r>
            <a:r>
              <a:rPr lang="en-IN" sz="2400" dirty="0">
                <a:latin typeface="Times New Roman" panose="02020603050405020304" pitchFamily="18" charset="0"/>
                <a:cs typeface="Times New Roman" panose="02020603050405020304" pitchFamily="18" charset="0"/>
              </a:rPr>
              <a:t> Elhassan , Hashim </a:t>
            </a:r>
            <a:r>
              <a:rPr lang="en-IN" sz="2400" dirty="0" err="1">
                <a:latin typeface="Times New Roman" panose="02020603050405020304" pitchFamily="18" charset="0"/>
                <a:cs typeface="Times New Roman" panose="02020603050405020304" pitchFamily="18" charset="0"/>
              </a:rPr>
              <a:t>Elshafie</a:t>
            </a:r>
            <a:r>
              <a:rPr lang="en-IN" sz="2400" dirty="0">
                <a:latin typeface="Times New Roman" panose="02020603050405020304" pitchFamily="18" charset="0"/>
                <a:cs typeface="Times New Roman" panose="02020603050405020304" pitchFamily="18" charset="0"/>
              </a:rPr>
              <a:t> and Abdu </a:t>
            </a:r>
            <a:r>
              <a:rPr lang="en-IN" sz="2400" dirty="0" err="1">
                <a:latin typeface="Times New Roman" panose="02020603050405020304" pitchFamily="18" charset="0"/>
                <a:cs typeface="Times New Roman" panose="02020603050405020304" pitchFamily="18" charset="0"/>
              </a:rPr>
              <a:t>Saif</a:t>
            </a:r>
            <a:r>
              <a:rPr lang="en-IN" sz="2400" dirty="0">
                <a:latin typeface="Times New Roman" panose="02020603050405020304" pitchFamily="18" charset="0"/>
                <a:cs typeface="Times New Roman" panose="02020603050405020304" pitchFamily="18" charset="0"/>
              </a:rPr>
              <a:t>- “Financial Fraud Detection Based on Machine Learning: A Systematic Literature Review”, 2022.</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629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32EC-06C3-F65E-5C60-FAC3FFD69E59}"/>
              </a:ext>
            </a:extLst>
          </p:cNvPr>
          <p:cNvSpPr>
            <a:spLocks noGrp="1"/>
          </p:cNvSpPr>
          <p:nvPr>
            <p:ph type="title"/>
          </p:nvPr>
        </p:nvSpPr>
        <p:spPr>
          <a:xfrm>
            <a:off x="4031967" y="2427643"/>
            <a:ext cx="3337022" cy="1325562"/>
          </a:xfrm>
        </p:spPr>
        <p:txBody>
          <a:bodyPr/>
          <a:lstStyle/>
          <a:p>
            <a:r>
              <a:rPr lang="en-IN" dirty="0"/>
              <a:t>Thank You!</a:t>
            </a:r>
          </a:p>
        </p:txBody>
      </p:sp>
      <p:sp>
        <p:nvSpPr>
          <p:cNvPr id="3" name="Content Placeholder 2">
            <a:extLst>
              <a:ext uri="{FF2B5EF4-FFF2-40B4-BE49-F238E27FC236}">
                <a16:creationId xmlns:a16="http://schemas.microsoft.com/office/drawing/2014/main" id="{BD2253F4-7BDE-4FE3-09ED-28A01D7E5EE8}"/>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75456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9623-43B2-7388-9551-14A05C9EEBFD}"/>
              </a:ext>
            </a:extLst>
          </p:cNvPr>
          <p:cNvSpPr>
            <a:spLocks noGrp="1"/>
          </p:cNvSpPr>
          <p:nvPr>
            <p:ph type="title"/>
          </p:nvPr>
        </p:nvSpPr>
        <p:spPr>
          <a:xfrm>
            <a:off x="196770" y="127322"/>
            <a:ext cx="3211516" cy="464349"/>
          </a:xfrm>
        </p:spPr>
        <p:txBody>
          <a:bodyPr>
            <a:normAutofit fontScale="90000"/>
          </a:bodyPr>
          <a:lstStyle/>
          <a:p>
            <a:r>
              <a:rPr lang="en-IN" sz="3200" dirty="0">
                <a:latin typeface="Times New Roman" panose="02020603050405020304" pitchFamily="18" charset="0"/>
                <a:cs typeface="Times New Roman" panose="02020603050405020304" pitchFamily="18" charset="0"/>
              </a:rPr>
              <a:t>Literature Survey :</a:t>
            </a:r>
          </a:p>
        </p:txBody>
      </p:sp>
      <p:sp>
        <p:nvSpPr>
          <p:cNvPr id="4" name="Content Placeholder 3">
            <a:extLst>
              <a:ext uri="{FF2B5EF4-FFF2-40B4-BE49-F238E27FC236}">
                <a16:creationId xmlns:a16="http://schemas.microsoft.com/office/drawing/2014/main" id="{4B7280A8-5330-8E65-2BC4-D566D32637AF}"/>
              </a:ext>
            </a:extLst>
          </p:cNvPr>
          <p:cNvSpPr>
            <a:spLocks noGrp="1"/>
          </p:cNvSpPr>
          <p:nvPr>
            <p:ph idx="1"/>
          </p:nvPr>
        </p:nvSpPr>
        <p:spPr/>
        <p:txBody>
          <a:bodyPr/>
          <a:lstStyle/>
          <a:p>
            <a:endParaRPr lang="en-IN"/>
          </a:p>
        </p:txBody>
      </p:sp>
      <p:graphicFrame>
        <p:nvGraphicFramePr>
          <p:cNvPr id="7" name="Table 5">
            <a:extLst>
              <a:ext uri="{FF2B5EF4-FFF2-40B4-BE49-F238E27FC236}">
                <a16:creationId xmlns:a16="http://schemas.microsoft.com/office/drawing/2014/main" id="{A38F17BF-D7A6-8030-1959-D38DAE44AC1D}"/>
              </a:ext>
            </a:extLst>
          </p:cNvPr>
          <p:cNvGraphicFramePr>
            <a:graphicFrameLocks noGrp="1"/>
          </p:cNvGraphicFramePr>
          <p:nvPr>
            <p:extLst>
              <p:ext uri="{D42A27DB-BD31-4B8C-83A1-F6EECF244321}">
                <p14:modId xmlns:p14="http://schemas.microsoft.com/office/powerpoint/2010/main" val="646778014"/>
              </p:ext>
            </p:extLst>
          </p:nvPr>
        </p:nvGraphicFramePr>
        <p:xfrm>
          <a:off x="196769" y="677863"/>
          <a:ext cx="11771114" cy="6064725"/>
        </p:xfrm>
        <a:graphic>
          <a:graphicData uri="http://schemas.openxmlformats.org/drawingml/2006/table">
            <a:tbl>
              <a:tblPr firstRow="1" bandRow="1">
                <a:tableStyleId>{5C22544A-7EE6-4342-B048-85BDC9FD1C3A}</a:tableStyleId>
              </a:tblPr>
              <a:tblGrid>
                <a:gridCol w="847883">
                  <a:extLst>
                    <a:ext uri="{9D8B030D-6E8A-4147-A177-3AD203B41FA5}">
                      <a16:colId xmlns:a16="http://schemas.microsoft.com/office/drawing/2014/main" val="1102105459"/>
                    </a:ext>
                  </a:extLst>
                </a:gridCol>
                <a:gridCol w="1507343">
                  <a:extLst>
                    <a:ext uri="{9D8B030D-6E8A-4147-A177-3AD203B41FA5}">
                      <a16:colId xmlns:a16="http://schemas.microsoft.com/office/drawing/2014/main" val="3364027047"/>
                    </a:ext>
                  </a:extLst>
                </a:gridCol>
                <a:gridCol w="2175372">
                  <a:extLst>
                    <a:ext uri="{9D8B030D-6E8A-4147-A177-3AD203B41FA5}">
                      <a16:colId xmlns:a16="http://schemas.microsoft.com/office/drawing/2014/main" val="875704786"/>
                    </a:ext>
                  </a:extLst>
                </a:gridCol>
                <a:gridCol w="3194542">
                  <a:extLst>
                    <a:ext uri="{9D8B030D-6E8A-4147-A177-3AD203B41FA5}">
                      <a16:colId xmlns:a16="http://schemas.microsoft.com/office/drawing/2014/main" val="2517841871"/>
                    </a:ext>
                  </a:extLst>
                </a:gridCol>
                <a:gridCol w="1981243">
                  <a:extLst>
                    <a:ext uri="{9D8B030D-6E8A-4147-A177-3AD203B41FA5}">
                      <a16:colId xmlns:a16="http://schemas.microsoft.com/office/drawing/2014/main" val="2513731413"/>
                    </a:ext>
                  </a:extLst>
                </a:gridCol>
                <a:gridCol w="2064731">
                  <a:extLst>
                    <a:ext uri="{9D8B030D-6E8A-4147-A177-3AD203B41FA5}">
                      <a16:colId xmlns:a16="http://schemas.microsoft.com/office/drawing/2014/main" val="1811112615"/>
                    </a:ext>
                  </a:extLst>
                </a:gridCol>
              </a:tblGrid>
              <a:tr h="871364">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r>
                        <a:rPr lang="en-IN" dirty="0">
                          <a:latin typeface="Times New Roman" panose="02020603050405020304" pitchFamily="18" charset="0"/>
                          <a:cs typeface="Times New Roman" panose="02020603050405020304" pitchFamily="18" charset="0"/>
                        </a:rPr>
                        <a:t>Year &amp; Author name</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Advantages</a:t>
                      </a:r>
                    </a:p>
                  </a:txBody>
                  <a:tcPr/>
                </a:tc>
                <a:tc>
                  <a:txBody>
                    <a:bodyPr/>
                    <a:lstStyle/>
                    <a:p>
                      <a:r>
                        <a:rPr lang="en-IN" dirty="0">
                          <a:latin typeface="Times New Roman" panose="02020603050405020304" pitchFamily="18" charset="0"/>
                          <a:cs typeface="Times New Roman" panose="02020603050405020304" pitchFamily="18" charset="0"/>
                        </a:rPr>
                        <a:t>Disadvantages</a:t>
                      </a:r>
                    </a:p>
                  </a:txBody>
                  <a:tcPr/>
                </a:tc>
                <a:extLst>
                  <a:ext uri="{0D108BD9-81ED-4DB2-BD59-A6C34878D82A}">
                    <a16:rowId xmlns:a16="http://schemas.microsoft.com/office/drawing/2014/main" val="838864348"/>
                  </a:ext>
                </a:extLst>
              </a:tr>
              <a:tr h="1771774">
                <a:tc>
                  <a:txBody>
                    <a:bodyPr/>
                    <a:lstStyle/>
                    <a:p>
                      <a:r>
                        <a:rPr lang="en-IN" dirty="0">
                          <a:latin typeface="Times New Roman" panose="02020603050405020304" pitchFamily="18" charset="0"/>
                          <a:cs typeface="Times New Roman" panose="02020603050405020304" pitchFamily="18" charset="0"/>
                        </a:rPr>
                        <a:t>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Mr. S. Siva Prakash, et.al.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Volumetric Feature-Based Alzheimer’s Disease Diagnosis From MRI Data Using a Convolutional Neural Network and a Deep Neural Network</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itchFamily="18" charset="0"/>
                        <a:cs typeface="Times New Roman" pitchFamily="18" charset="0"/>
                      </a:endParaRPr>
                    </a:p>
                  </a:txBody>
                  <a:tcPr/>
                </a:tc>
                <a:tc>
                  <a:txBody>
                    <a:bodyPr/>
                    <a:lstStyle/>
                    <a:p>
                      <a:pPr marL="0" indent="0">
                        <a:buNone/>
                      </a:pPr>
                      <a:r>
                        <a:rPr lang="en-US" sz="1400" dirty="0">
                          <a:latin typeface="Times New Roman" pitchFamily="18" charset="0"/>
                          <a:cs typeface="Times New Roman" pitchFamily="18" charset="0"/>
                        </a:rPr>
                        <a:t>Detail analysis</a:t>
                      </a:r>
                      <a:r>
                        <a:rPr lang="en-US" sz="1400" baseline="0" dirty="0">
                          <a:latin typeface="Times New Roman" pitchFamily="18" charset="0"/>
                          <a:cs typeface="Times New Roman" pitchFamily="18" charset="0"/>
                        </a:rPr>
                        <a:t> and </a:t>
                      </a:r>
                      <a:r>
                        <a:rPr lang="en-US" sz="1400" dirty="0">
                          <a:latin typeface="Times New Roman" pitchFamily="18" charset="0"/>
                          <a:cs typeface="Times New Roman" pitchFamily="18" charset="0"/>
                        </a:rPr>
                        <a:t>provided a formal description of the articulated classification problem involved.</a:t>
                      </a:r>
                    </a:p>
                  </a:txBody>
                  <a:tcPr/>
                </a:tc>
                <a:tc>
                  <a:txBody>
                    <a:bodyPr/>
                    <a:lstStyle/>
                    <a:p>
                      <a:pPr marL="0" indent="0">
                        <a:buNone/>
                      </a:pPr>
                      <a:r>
                        <a:rPr lang="en-US" sz="1400" baseline="0" dirty="0">
                          <a:latin typeface="Times New Roman" pitchFamily="18" charset="0"/>
                          <a:cs typeface="Times New Roman" pitchFamily="18" charset="0"/>
                        </a:rPr>
                        <a:t>A </a:t>
                      </a:r>
                      <a:r>
                        <a:rPr lang="en-US" sz="1400" dirty="0">
                          <a:latin typeface="Times New Roman" pitchFamily="18" charset="0"/>
                          <a:cs typeface="Times New Roman" pitchFamily="18" charset="0"/>
                        </a:rPr>
                        <a:t>large importance to feedbacks is given during the learning problem.</a:t>
                      </a:r>
                    </a:p>
                  </a:txBody>
                  <a:tcPr/>
                </a:tc>
                <a:tc>
                  <a:txBody>
                    <a:bodyPr/>
                    <a:lstStyle/>
                    <a:p>
                      <a:r>
                        <a:rPr lang="en-US" sz="1400" dirty="0">
                          <a:latin typeface="Times New Roman" pitchFamily="18" charset="0"/>
                          <a:cs typeface="Times New Roman" pitchFamily="18" charset="0"/>
                        </a:rPr>
                        <a:t>Classifiers trained on feedbacks and</a:t>
                      </a:r>
                    </a:p>
                    <a:p>
                      <a:r>
                        <a:rPr lang="en-US" sz="1400" dirty="0">
                          <a:latin typeface="Times New Roman" pitchFamily="18" charset="0"/>
                          <a:cs typeface="Times New Roman" pitchFamily="18" charset="0"/>
                        </a:rPr>
                        <a:t>delayed supervised samples.</a:t>
                      </a:r>
                    </a:p>
                  </a:txBody>
                  <a:tcPr/>
                </a:tc>
                <a:extLst>
                  <a:ext uri="{0D108BD9-81ED-4DB2-BD59-A6C34878D82A}">
                    <a16:rowId xmlns:a16="http://schemas.microsoft.com/office/drawing/2014/main" val="435236835"/>
                  </a:ext>
                </a:extLst>
              </a:tr>
              <a:tr h="1504586">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err="1">
                          <a:latin typeface="Times New Roman" panose="02020603050405020304" pitchFamily="18" charset="0"/>
                          <a:cs typeface="Times New Roman" panose="02020603050405020304" pitchFamily="18" charset="0"/>
                        </a:rPr>
                        <a:t>Jurriaan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Besenbruch</a:t>
                      </a:r>
                      <a:r>
                        <a:rPr lang="en-IN" sz="1400" dirty="0">
                          <a:latin typeface="Times New Roman" panose="02020603050405020304" pitchFamily="18" charset="0"/>
                          <a:cs typeface="Times New Roman" panose="02020603050405020304" pitchFamily="18" charset="0"/>
                        </a:rPr>
                        <a:t>.</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itchFamily="18" charset="0"/>
                        <a:cs typeface="Times New Roman" pitchFamily="18" charset="0"/>
                      </a:endParaRP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Feature Extraction and Identification of Alzheimer’s disease based on Latent Factor of Multi-Channel EEG</a:t>
                      </a:r>
                      <a:endParaRPr lang="en-US" sz="1400" dirty="0">
                        <a:latin typeface="Times New Roman" pitchFamily="18" charset="0"/>
                        <a:cs typeface="Times New Roman" pitchFamily="18" charset="0"/>
                      </a:endParaRPr>
                    </a:p>
                    <a:p>
                      <a:endParaRPr lang="en-IN" dirty="0"/>
                    </a:p>
                  </a:txBody>
                  <a:tcPr/>
                </a:tc>
                <a:tc>
                  <a:txBody>
                    <a:bodyPr/>
                    <a:lstStyle/>
                    <a:p>
                      <a:r>
                        <a:rPr lang="en-US" sz="1400" dirty="0">
                          <a:latin typeface="Times New Roman" pitchFamily="18" charset="0"/>
                          <a:cs typeface="Times New Roman" pitchFamily="18" charset="0"/>
                        </a:rPr>
                        <a:t>The first approach is based on traditional classifiers,</a:t>
                      </a:r>
                    </a:p>
                    <a:p>
                      <a:r>
                        <a:rPr lang="en-US" sz="1400" dirty="0">
                          <a:latin typeface="Times New Roman" pitchFamily="18" charset="0"/>
                          <a:cs typeface="Times New Roman" pitchFamily="18" charset="0"/>
                        </a:rPr>
                        <a:t>the second approach utilizes deep</a:t>
                      </a:r>
                    </a:p>
                    <a:p>
                      <a:r>
                        <a:rPr lang="en-US" sz="1400" dirty="0">
                          <a:latin typeface="Times New Roman" pitchFamily="18" charset="0"/>
                          <a:cs typeface="Times New Roman" pitchFamily="18" charset="0"/>
                        </a:rPr>
                        <a:t>Neural networks.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Resampling always improves the classification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No self-evident which sampling strategy works best. </a:t>
                      </a:r>
                      <a:endParaRPr lang="en-IN" sz="1400" dirty="0"/>
                    </a:p>
                  </a:txBody>
                  <a:tcPr/>
                </a:tc>
                <a:extLst>
                  <a:ext uri="{0D108BD9-81ED-4DB2-BD59-A6C34878D82A}">
                    <a16:rowId xmlns:a16="http://schemas.microsoft.com/office/drawing/2014/main" val="4025997132"/>
                  </a:ext>
                </a:extLst>
              </a:tr>
              <a:tr h="1917001">
                <a:tc>
                  <a:txBody>
                    <a:bodyPr/>
                    <a:lstStyle/>
                    <a:p>
                      <a:r>
                        <a:rPr lang="en-IN" dirty="0"/>
                        <a:t>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Lakshmi S V S </a:t>
                      </a:r>
                      <a:r>
                        <a:rPr lang="en-IN" sz="1400" dirty="0" err="1">
                          <a:latin typeface="Times New Roman" panose="02020603050405020304" pitchFamily="18" charset="0"/>
                          <a:cs typeface="Times New Roman" panose="02020603050405020304" pitchFamily="18" charset="0"/>
                        </a:rPr>
                        <a:t>S</a:t>
                      </a:r>
                      <a:r>
                        <a:rPr lang="en-IN" sz="1400" dirty="0">
                          <a:latin typeface="Times New Roman" panose="02020603050405020304" pitchFamily="18" charset="0"/>
                          <a:cs typeface="Times New Roman" panose="02020603050405020304" pitchFamily="18" charset="0"/>
                        </a:rPr>
                        <a:t> ,et.al.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Prediction of Alzheimer’s Disease Progression with Multi-Information Generative Adversarial Network.</a:t>
                      </a:r>
                      <a:endParaRPr lang="en-US" sz="1400" dirty="0">
                        <a:latin typeface="Times New Roman" pitchFamily="18" charset="0"/>
                        <a:cs typeface="Times New Roman"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This paper investigates the performance of logistic regression, decision tree and random forest for credit card fraud detection.</a:t>
                      </a:r>
                    </a:p>
                    <a:p>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By comparing all the three methods, it is found that the random forest classifier is better.</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analysis is performed for a large dataset, the algorithm fails to prove its accuracy for a smaller dataset.</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val="1632953760"/>
                  </a:ext>
                </a:extLst>
              </a:tr>
            </a:tbl>
          </a:graphicData>
        </a:graphic>
      </p:graphicFrame>
    </p:spTree>
    <p:extLst>
      <p:ext uri="{BB962C8B-B14F-4D97-AF65-F5344CB8AC3E}">
        <p14:creationId xmlns:p14="http://schemas.microsoft.com/office/powerpoint/2010/main" val="395348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AA5591E2-DFA1-2D20-D9AC-5BDDF2210A20}"/>
              </a:ext>
            </a:extLst>
          </p:cNvPr>
          <p:cNvGraphicFramePr>
            <a:graphicFrameLocks noGrp="1"/>
          </p:cNvGraphicFramePr>
          <p:nvPr>
            <p:extLst>
              <p:ext uri="{D42A27DB-BD31-4B8C-83A1-F6EECF244321}">
                <p14:modId xmlns:p14="http://schemas.microsoft.com/office/powerpoint/2010/main" val="2204835406"/>
              </p:ext>
            </p:extLst>
          </p:nvPr>
        </p:nvGraphicFramePr>
        <p:xfrm>
          <a:off x="107575" y="7172"/>
          <a:ext cx="11994778" cy="6789798"/>
        </p:xfrm>
        <a:graphic>
          <a:graphicData uri="http://schemas.openxmlformats.org/drawingml/2006/table">
            <a:tbl>
              <a:tblPr firstRow="1" bandRow="1">
                <a:tableStyleId>{5C22544A-7EE6-4342-B048-85BDC9FD1C3A}</a:tableStyleId>
              </a:tblPr>
              <a:tblGrid>
                <a:gridCol w="664879">
                  <a:extLst>
                    <a:ext uri="{9D8B030D-6E8A-4147-A177-3AD203B41FA5}">
                      <a16:colId xmlns:a16="http://schemas.microsoft.com/office/drawing/2014/main" val="1102105459"/>
                    </a:ext>
                  </a:extLst>
                </a:gridCol>
                <a:gridCol w="1832909">
                  <a:extLst>
                    <a:ext uri="{9D8B030D-6E8A-4147-A177-3AD203B41FA5}">
                      <a16:colId xmlns:a16="http://schemas.microsoft.com/office/drawing/2014/main" val="3364027047"/>
                    </a:ext>
                  </a:extLst>
                </a:gridCol>
                <a:gridCol w="2102455">
                  <a:extLst>
                    <a:ext uri="{9D8B030D-6E8A-4147-A177-3AD203B41FA5}">
                      <a16:colId xmlns:a16="http://schemas.microsoft.com/office/drawing/2014/main" val="875704786"/>
                    </a:ext>
                  </a:extLst>
                </a:gridCol>
                <a:gridCol w="2560683">
                  <a:extLst>
                    <a:ext uri="{9D8B030D-6E8A-4147-A177-3AD203B41FA5}">
                      <a16:colId xmlns:a16="http://schemas.microsoft.com/office/drawing/2014/main" val="2517841871"/>
                    </a:ext>
                  </a:extLst>
                </a:gridCol>
                <a:gridCol w="2291138">
                  <a:extLst>
                    <a:ext uri="{9D8B030D-6E8A-4147-A177-3AD203B41FA5}">
                      <a16:colId xmlns:a16="http://schemas.microsoft.com/office/drawing/2014/main" val="2513731413"/>
                    </a:ext>
                  </a:extLst>
                </a:gridCol>
                <a:gridCol w="2542714">
                  <a:extLst>
                    <a:ext uri="{9D8B030D-6E8A-4147-A177-3AD203B41FA5}">
                      <a16:colId xmlns:a16="http://schemas.microsoft.com/office/drawing/2014/main" val="1811112615"/>
                    </a:ext>
                  </a:extLst>
                </a:gridCol>
              </a:tblGrid>
              <a:tr h="604111">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r>
                        <a:rPr lang="en-IN" dirty="0">
                          <a:latin typeface="Times New Roman" panose="02020603050405020304" pitchFamily="18" charset="0"/>
                          <a:cs typeface="Times New Roman" panose="02020603050405020304" pitchFamily="18" charset="0"/>
                        </a:rPr>
                        <a:t>Year &amp; Author name</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Advantages</a:t>
                      </a:r>
                    </a:p>
                  </a:txBody>
                  <a:tcPr/>
                </a:tc>
                <a:tc>
                  <a:txBody>
                    <a:bodyPr/>
                    <a:lstStyle/>
                    <a:p>
                      <a:r>
                        <a:rPr lang="en-IN" dirty="0">
                          <a:latin typeface="Times New Roman" panose="02020603050405020304" pitchFamily="18" charset="0"/>
                          <a:cs typeface="Times New Roman" panose="02020603050405020304" pitchFamily="18" charset="0"/>
                        </a:rPr>
                        <a:t>Disadvantages</a:t>
                      </a:r>
                    </a:p>
                  </a:txBody>
                  <a:tcPr/>
                </a:tc>
                <a:extLst>
                  <a:ext uri="{0D108BD9-81ED-4DB2-BD59-A6C34878D82A}">
                    <a16:rowId xmlns:a16="http://schemas.microsoft.com/office/drawing/2014/main" val="838864348"/>
                  </a:ext>
                </a:extLst>
              </a:tr>
              <a:tr h="1495894">
                <a:tc>
                  <a:txBody>
                    <a:bodyPr/>
                    <a:lstStyle/>
                    <a:p>
                      <a:r>
                        <a:rPr lang="en-IN" sz="1400" dirty="0">
                          <a:latin typeface="Times New Roman" panose="02020603050405020304" pitchFamily="18" charset="0"/>
                          <a:cs typeface="Times New Roman" panose="02020603050405020304" pitchFamily="18" charset="0"/>
                        </a:rPr>
                        <a:t>4.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err="1">
                          <a:latin typeface="Times New Roman" panose="02020603050405020304" pitchFamily="18" charset="0"/>
                          <a:cs typeface="Times New Roman" panose="02020603050405020304" pitchFamily="18" charset="0"/>
                        </a:rPr>
                        <a:t>I.Sadgeli</a:t>
                      </a:r>
                      <a:r>
                        <a:rPr lang="en-IN" sz="1400" dirty="0">
                          <a:latin typeface="Times New Roman" panose="02020603050405020304" pitchFamily="18" charset="0"/>
                          <a:cs typeface="Times New Roman" panose="02020603050405020304" pitchFamily="18" charset="0"/>
                        </a:rPr>
                        <a:t>, et.al.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Relation-induced Multi-modal Shared Representation Learning for Alzheimer’s disease Diagnosis.</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Comparative analysis of different machine learning algorithms </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Hybrid fraud detection techniques are the most used.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studies do not smother all types of fraud.</a:t>
                      </a:r>
                      <a:endParaRPr lang="en-IN" sz="1400" dirty="0"/>
                    </a:p>
                  </a:txBody>
                  <a:tcPr/>
                </a:tc>
                <a:extLst>
                  <a:ext uri="{0D108BD9-81ED-4DB2-BD59-A6C34878D82A}">
                    <a16:rowId xmlns:a16="http://schemas.microsoft.com/office/drawing/2014/main" val="435236835"/>
                  </a:ext>
                </a:extLst>
              </a:tr>
              <a:tr h="1697264">
                <a:tc>
                  <a:txBody>
                    <a:bodyPr/>
                    <a:lstStyle/>
                    <a:p>
                      <a:r>
                        <a:rPr lang="en-IN"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itchFamily="18" charset="0"/>
                          <a:cs typeface="Times New Roman" pitchFamily="18" charset="0"/>
                        </a:rPr>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kern="1200" dirty="0" err="1">
                          <a:solidFill>
                            <a:schemeClr val="dk1"/>
                          </a:solidFill>
                          <a:effectLst/>
                          <a:latin typeface="Times New Roman" panose="02020603050405020304" pitchFamily="18" charset="0"/>
                          <a:ea typeface="+mn-ea"/>
                          <a:cs typeface="Times New Roman" panose="02020603050405020304" pitchFamily="18" charset="0"/>
                        </a:rPr>
                        <a:t>Pradheepan</a:t>
                      </a:r>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 Raghavan, et.al.</a:t>
                      </a:r>
                      <a:endParaRPr lang="en-US"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Combining of Multiple Deep Networks via Ensemble Generalization Loss, Based on MRI Images, for Alzheimer’s disease Classification</a:t>
                      </a:r>
                      <a:endParaRPr lang="en-US" sz="1400" dirty="0">
                        <a:latin typeface="Times New Roman" pitchFamily="18" charset="0"/>
                        <a:cs typeface="Times New Roman" pitchFamily="18" charset="0"/>
                      </a:endParaRPr>
                    </a:p>
                    <a:p>
                      <a:endParaRPr lang="en-IN" sz="1400" dirty="0"/>
                    </a:p>
                  </a:txBody>
                  <a:tcPr/>
                </a:tc>
                <a:tc>
                  <a:txBody>
                    <a:bodyPr/>
                    <a:lstStyle/>
                    <a:p>
                      <a:r>
                        <a:rPr lang="en-US" sz="1400" b="0" i="0" u="none" strike="noStrike" kern="1200" dirty="0">
                          <a:solidFill>
                            <a:schemeClr val="dk1"/>
                          </a:solidFill>
                          <a:latin typeface="Times New Roman" pitchFamily="18" charset="0"/>
                          <a:ea typeface="+mn-ea"/>
                          <a:cs typeface="Times New Roman" pitchFamily="18" charset="0"/>
                        </a:rPr>
                        <a:t>This paper aims to benchmark multiple machine learning and deep learning methods.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CNN works fine for large dataset whereas Random forest and KNN works better for small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Does not work well for dynamic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extLst>
                  <a:ext uri="{0D108BD9-81ED-4DB2-BD59-A6C34878D82A}">
                    <a16:rowId xmlns:a16="http://schemas.microsoft.com/office/drawing/2014/main" val="4025997132"/>
                  </a:ext>
                </a:extLst>
              </a:tr>
              <a:tr h="1495894">
                <a:tc>
                  <a:txBody>
                    <a:bodyPr/>
                    <a:lstStyle/>
                    <a:p>
                      <a:r>
                        <a:rPr lang="en-IN" sz="1400" dirty="0"/>
                        <a:t>6. </a:t>
                      </a:r>
                    </a:p>
                  </a:txBody>
                  <a:tcPr/>
                </a:tc>
                <a:tc>
                  <a:txBody>
                    <a:bodyPr/>
                    <a:lstStyle/>
                    <a:p>
                      <a:r>
                        <a:rPr lang="en-IN" sz="1400" dirty="0"/>
                        <a:t>2019,</a:t>
                      </a:r>
                    </a:p>
                    <a:p>
                      <a:r>
                        <a:rPr lang="en-IN" sz="1400" dirty="0">
                          <a:latin typeface="Times New Roman" panose="02020603050405020304" pitchFamily="18" charset="0"/>
                          <a:cs typeface="Times New Roman" panose="02020603050405020304" pitchFamily="18" charset="0"/>
                        </a:rPr>
                        <a:t>Nishant Sharma.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Machine Learning and Deep Learning Approaches for Brain Disease Diagnosis: Principles and Recent Advances.</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Performs comparative analysis of random forest, AdaBoost, </a:t>
                      </a:r>
                      <a:r>
                        <a:rPr lang="en-US" sz="1400" b="0" i="0" u="none" strike="noStrike" kern="1200" dirty="0" err="1">
                          <a:solidFill>
                            <a:schemeClr val="dk1"/>
                          </a:solidFill>
                          <a:latin typeface="Times New Roman" pitchFamily="18" charset="0"/>
                          <a:ea typeface="+mn-ea"/>
                          <a:cs typeface="Times New Roman" pitchFamily="18" charset="0"/>
                        </a:rPr>
                        <a:t>XGBoost</a:t>
                      </a:r>
                      <a:r>
                        <a:rPr lang="en-US" sz="1400" b="0" i="0" u="none" strike="noStrike" kern="1200" dirty="0">
                          <a:solidFill>
                            <a:schemeClr val="dk1"/>
                          </a:solidFill>
                          <a:latin typeface="Times New Roman" pitchFamily="18" charset="0"/>
                          <a:ea typeface="+mn-ea"/>
                          <a:cs typeface="Times New Roman" pitchFamily="18" charset="0"/>
                        </a:rPr>
                        <a:t> and </a:t>
                      </a:r>
                      <a:r>
                        <a:rPr lang="en-US" sz="1400" b="0" i="0" u="none" strike="noStrike" kern="1200" dirty="0" err="1">
                          <a:solidFill>
                            <a:schemeClr val="dk1"/>
                          </a:solidFill>
                          <a:latin typeface="Times New Roman" pitchFamily="18" charset="0"/>
                          <a:ea typeface="+mn-ea"/>
                          <a:cs typeface="Times New Roman" pitchFamily="18" charset="0"/>
                        </a:rPr>
                        <a:t>LightGBM</a:t>
                      </a:r>
                      <a:r>
                        <a:rPr lang="en-US" sz="1400" b="0" i="0" u="none" strike="noStrike" kern="1200" dirty="0">
                          <a:solidFill>
                            <a:schemeClr val="dk1"/>
                          </a:solidFill>
                          <a:latin typeface="Times New Roman" pitchFamily="18" charset="0"/>
                          <a:ea typeface="+mn-ea"/>
                          <a:cs typeface="Times New Roman"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err="1">
                          <a:solidFill>
                            <a:schemeClr val="dk1"/>
                          </a:solidFill>
                          <a:latin typeface="Times New Roman" pitchFamily="18" charset="0"/>
                          <a:ea typeface="+mn-ea"/>
                          <a:cs typeface="Times New Roman" pitchFamily="18" charset="0"/>
                        </a:rPr>
                        <a:t>XGBoost</a:t>
                      </a:r>
                      <a:r>
                        <a:rPr lang="en-US" sz="1400" b="0" i="0" u="none" strike="noStrike" kern="1200" dirty="0">
                          <a:solidFill>
                            <a:schemeClr val="dk1"/>
                          </a:solidFill>
                          <a:latin typeface="Times New Roman" pitchFamily="18" charset="0"/>
                          <a:ea typeface="+mn-ea"/>
                          <a:cs typeface="Times New Roman" pitchFamily="18" charset="0"/>
                        </a:rPr>
                        <a:t> Classifier  has 97%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dk1"/>
                        </a:solidFill>
                        <a:latin typeface="Times New Roman" pitchFamily="18" charset="0"/>
                        <a:ea typeface="+mn-ea"/>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latin typeface="Times New Roman" pitchFamily="18" charset="0"/>
                          <a:ea typeface="+mn-ea"/>
                          <a:cs typeface="Times New Roman" pitchFamily="18" charset="0"/>
                        </a:rPr>
                        <a:t>Like any other boosting method, XGB is sensitive to outliers.</a:t>
                      </a:r>
                    </a:p>
                    <a:p>
                      <a:endParaRPr lang="en-IN" sz="1400" dirty="0"/>
                    </a:p>
                  </a:txBody>
                  <a:tcPr/>
                </a:tc>
                <a:extLst>
                  <a:ext uri="{0D108BD9-81ED-4DB2-BD59-A6C34878D82A}">
                    <a16:rowId xmlns:a16="http://schemas.microsoft.com/office/drawing/2014/main" val="1632953760"/>
                  </a:ext>
                </a:extLst>
              </a:tr>
              <a:tr h="1360442">
                <a:tc>
                  <a:txBody>
                    <a:bodyPr/>
                    <a:lstStyle/>
                    <a:p>
                      <a:r>
                        <a:rPr lang="en-IN" sz="1400" dirty="0"/>
                        <a:t>7.</a:t>
                      </a:r>
                    </a:p>
                  </a:txBody>
                  <a:tcPr/>
                </a:tc>
                <a:tc>
                  <a:txBody>
                    <a:bodyPr/>
                    <a:lstStyle/>
                    <a:p>
                      <a:r>
                        <a:rPr lang="en-IN" sz="1400" dirty="0"/>
                        <a:t>2019,</a:t>
                      </a:r>
                    </a:p>
                    <a:p>
                      <a:r>
                        <a:rPr lang="en-US" sz="1400" dirty="0">
                          <a:latin typeface="Times New Roman" panose="02020603050405020304" pitchFamily="18" charset="0"/>
                          <a:cs typeface="Times New Roman" panose="02020603050405020304" pitchFamily="18" charset="0"/>
                        </a:rPr>
                        <a:t>Stephen Coggeshall.</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 Comprehensive Fuzzy Ontology-Based Decision Support System for Alzheimer’s disease Diagnosis</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Five different supervised models used are logistic regression, neural networks, random forest, boosted tree and support vector machines.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boosted tree model shows the best fraud detection result (FDR = 49.83%) for this particular data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non-linear models slightly outperform the linear model, except for the artificial neural network.</a:t>
                      </a:r>
                      <a:endParaRPr lang="en-IN" sz="1400" dirty="0">
                        <a:latin typeface="Times New Roman" pitchFamily="18" charset="0"/>
                        <a:cs typeface="Times New Roman" pitchFamily="18" charset="0"/>
                      </a:endParaRPr>
                    </a:p>
                    <a:p>
                      <a:endParaRPr lang="en-IN" sz="1400" dirty="0"/>
                    </a:p>
                  </a:txBody>
                  <a:tcPr/>
                </a:tc>
                <a:extLst>
                  <a:ext uri="{0D108BD9-81ED-4DB2-BD59-A6C34878D82A}">
                    <a16:rowId xmlns:a16="http://schemas.microsoft.com/office/drawing/2014/main" val="3695252979"/>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31CC1895-9802-597C-027A-8CE9349D091C}"/>
              </a:ext>
            </a:extLst>
          </p:cNvPr>
          <p:cNvGraphicFramePr>
            <a:graphicFrameLocks noGrp="1"/>
          </p:cNvGraphicFramePr>
          <p:nvPr>
            <p:extLst>
              <p:ext uri="{D42A27DB-BD31-4B8C-83A1-F6EECF244321}">
                <p14:modId xmlns:p14="http://schemas.microsoft.com/office/powerpoint/2010/main" val="2777407346"/>
              </p:ext>
            </p:extLst>
          </p:nvPr>
        </p:nvGraphicFramePr>
        <p:xfrm>
          <a:off x="1" y="2"/>
          <a:ext cx="12191999" cy="6980570"/>
        </p:xfrm>
        <a:graphic>
          <a:graphicData uri="http://schemas.openxmlformats.org/drawingml/2006/table">
            <a:tbl>
              <a:tblPr firstRow="1" bandRow="1">
                <a:tableStyleId>{5C22544A-7EE6-4342-B048-85BDC9FD1C3A}</a:tableStyleId>
              </a:tblPr>
              <a:tblGrid>
                <a:gridCol w="887506">
                  <a:extLst>
                    <a:ext uri="{9D8B030D-6E8A-4147-A177-3AD203B41FA5}">
                      <a16:colId xmlns:a16="http://schemas.microsoft.com/office/drawing/2014/main" val="1102105459"/>
                    </a:ext>
                  </a:extLst>
                </a:gridCol>
                <a:gridCol w="1828799">
                  <a:extLst>
                    <a:ext uri="{9D8B030D-6E8A-4147-A177-3AD203B41FA5}">
                      <a16:colId xmlns:a16="http://schemas.microsoft.com/office/drawing/2014/main" val="3364027047"/>
                    </a:ext>
                  </a:extLst>
                </a:gridCol>
                <a:gridCol w="2026023">
                  <a:extLst>
                    <a:ext uri="{9D8B030D-6E8A-4147-A177-3AD203B41FA5}">
                      <a16:colId xmlns:a16="http://schemas.microsoft.com/office/drawing/2014/main" val="875704786"/>
                    </a:ext>
                  </a:extLst>
                </a:gridCol>
                <a:gridCol w="2626659">
                  <a:extLst>
                    <a:ext uri="{9D8B030D-6E8A-4147-A177-3AD203B41FA5}">
                      <a16:colId xmlns:a16="http://schemas.microsoft.com/office/drawing/2014/main" val="2517841871"/>
                    </a:ext>
                  </a:extLst>
                </a:gridCol>
                <a:gridCol w="2286001">
                  <a:extLst>
                    <a:ext uri="{9D8B030D-6E8A-4147-A177-3AD203B41FA5}">
                      <a16:colId xmlns:a16="http://schemas.microsoft.com/office/drawing/2014/main" val="2513731413"/>
                    </a:ext>
                  </a:extLst>
                </a:gridCol>
                <a:gridCol w="2537011">
                  <a:extLst>
                    <a:ext uri="{9D8B030D-6E8A-4147-A177-3AD203B41FA5}">
                      <a16:colId xmlns:a16="http://schemas.microsoft.com/office/drawing/2014/main" val="1811112615"/>
                    </a:ext>
                  </a:extLst>
                </a:gridCol>
              </a:tblGrid>
              <a:tr h="634049">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r>
                        <a:rPr lang="en-IN" dirty="0">
                          <a:latin typeface="Times New Roman" panose="02020603050405020304" pitchFamily="18" charset="0"/>
                          <a:cs typeface="Times New Roman" panose="02020603050405020304" pitchFamily="18" charset="0"/>
                        </a:rPr>
                        <a:t>Year &amp; Author name</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Advantages</a:t>
                      </a:r>
                    </a:p>
                  </a:txBody>
                  <a:tcPr/>
                </a:tc>
                <a:tc>
                  <a:txBody>
                    <a:bodyPr/>
                    <a:lstStyle/>
                    <a:p>
                      <a:r>
                        <a:rPr lang="en-IN" dirty="0">
                          <a:latin typeface="Times New Roman" panose="02020603050405020304" pitchFamily="18" charset="0"/>
                          <a:cs typeface="Times New Roman" panose="02020603050405020304" pitchFamily="18" charset="0"/>
                        </a:rPr>
                        <a:t>Disadvantages</a:t>
                      </a:r>
                    </a:p>
                  </a:txBody>
                  <a:tcPr/>
                </a:tc>
                <a:extLst>
                  <a:ext uri="{0D108BD9-81ED-4DB2-BD59-A6C34878D82A}">
                    <a16:rowId xmlns:a16="http://schemas.microsoft.com/office/drawing/2014/main" val="838864348"/>
                  </a:ext>
                </a:extLst>
              </a:tr>
              <a:tr h="1449255">
                <a:tc>
                  <a:txBody>
                    <a:bodyPr/>
                    <a:lstStyle/>
                    <a:p>
                      <a:r>
                        <a:rPr lang="en-IN" sz="1400" dirty="0">
                          <a:latin typeface="Times New Roman" panose="02020603050405020304" pitchFamily="18" charset="0"/>
                          <a:cs typeface="Times New Roman" panose="02020603050405020304" pitchFamily="18" charset="0"/>
                        </a:rPr>
                        <a:t>8.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Muhammad Zeeshan Younas.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DEMNET: A Deep Learning Model for Early Diagnosis of Alzheimer Diseases and Dementia from MR Images</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The first approach is based on traditional </a:t>
                      </a:r>
                      <a:r>
                        <a:rPr lang="en-US" sz="1400" dirty="0" err="1">
                          <a:latin typeface="Times New Roman" pitchFamily="18" charset="0"/>
                          <a:cs typeface="Times New Roman" pitchFamily="18" charset="0"/>
                        </a:rPr>
                        <a:t>classifiers,the</a:t>
                      </a:r>
                      <a:r>
                        <a:rPr lang="en-US" sz="1400" dirty="0">
                          <a:latin typeface="Times New Roman" pitchFamily="18" charset="0"/>
                          <a:cs typeface="Times New Roman" pitchFamily="18" charset="0"/>
                        </a:rPr>
                        <a:t> second approach utilizes deep</a:t>
                      </a:r>
                    </a:p>
                    <a:p>
                      <a:r>
                        <a:rPr lang="en-US" sz="1400" dirty="0">
                          <a:latin typeface="Times New Roman" pitchFamily="18" charset="0"/>
                          <a:cs typeface="Times New Roman" pitchFamily="18" charset="0"/>
                        </a:rPr>
                        <a:t>neural networks.</a:t>
                      </a:r>
                      <a:endParaRPr lang="en-IN"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Utilizes </a:t>
                      </a:r>
                      <a:r>
                        <a:rPr lang="en-US" sz="1400" b="0" i="0" u="none" strike="noStrike" kern="1200" dirty="0" err="1">
                          <a:solidFill>
                            <a:schemeClr val="dk1"/>
                          </a:solidFill>
                          <a:latin typeface="Times New Roman" pitchFamily="18" charset="0"/>
                          <a:ea typeface="+mn-ea"/>
                          <a:cs typeface="Times New Roman" pitchFamily="18" charset="0"/>
                        </a:rPr>
                        <a:t>waikato</a:t>
                      </a:r>
                      <a:r>
                        <a:rPr lang="en-US" sz="1400" b="0" i="0" u="none" strike="noStrike" kern="1200" dirty="0">
                          <a:solidFill>
                            <a:schemeClr val="dk1"/>
                          </a:solidFill>
                          <a:latin typeface="Times New Roman" pitchFamily="18" charset="0"/>
                          <a:ea typeface="+mn-ea"/>
                          <a:cs typeface="Times New Roman" pitchFamily="18" charset="0"/>
                        </a:rPr>
                        <a:t> environment for knowledge analysis (WEKA)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The paper</a:t>
                      </a:r>
                      <a:r>
                        <a:rPr lang="en-US" sz="1400" baseline="0" dirty="0">
                          <a:latin typeface="Times New Roman" pitchFamily="18" charset="0"/>
                          <a:cs typeface="Times New Roman" pitchFamily="18" charset="0"/>
                        </a:rPr>
                        <a:t> is focused only on the machine learning and the accuracy is low.</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extLst>
                  <a:ext uri="{0D108BD9-81ED-4DB2-BD59-A6C34878D82A}">
                    <a16:rowId xmlns:a16="http://schemas.microsoft.com/office/drawing/2014/main" val="435236835"/>
                  </a:ext>
                </a:extLst>
              </a:tr>
              <a:tr h="1720990">
                <a:tc>
                  <a:txBody>
                    <a:bodyPr/>
                    <a:lstStyle/>
                    <a:p>
                      <a:r>
                        <a:rPr lang="en-IN"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itchFamily="18" charset="0"/>
                          <a:cs typeface="Times New Roman" pitchFamily="18" charset="0"/>
                        </a:rPr>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itchFamily="18" charset="0"/>
                          <a:cs typeface="Times New Roman" pitchFamily="18" charset="0"/>
                        </a:rPr>
                        <a:t>Devi Meenakshi, et.al.</a:t>
                      </a:r>
                      <a:endParaRPr lang="en-US"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Anatomical Landmarks and DAG Network Learning for Alzheimer’s disease Diagnosis</a:t>
                      </a:r>
                      <a:endParaRPr lang="en-US" sz="1400" b="0" dirty="0">
                        <a:latin typeface="Times New Roman" pitchFamily="18" charset="0"/>
                        <a:cs typeface="Times New Roman" pitchFamily="18" charset="0"/>
                      </a:endParaRPr>
                    </a:p>
                    <a:p>
                      <a:endParaRPr lang="en-IN" sz="1400" dirty="0"/>
                    </a:p>
                  </a:txBody>
                  <a:tcPr/>
                </a:tc>
                <a:tc>
                  <a:txBody>
                    <a:bodyPr/>
                    <a:lstStyle/>
                    <a:p>
                      <a:r>
                        <a:rPr lang="en-US" sz="1400" dirty="0">
                          <a:latin typeface="Times New Roman" pitchFamily="18" charset="0"/>
                          <a:cs typeface="Times New Roman" pitchFamily="18" charset="0"/>
                        </a:rPr>
                        <a:t>Provides essential features required to detect fraudulent</a:t>
                      </a:r>
                      <a:r>
                        <a:rPr lang="en-US" sz="1400" baseline="0" dirty="0">
                          <a:latin typeface="Times New Roman" pitchFamily="18" charset="0"/>
                          <a:cs typeface="Times New Roman" pitchFamily="18" charset="0"/>
                        </a:rPr>
                        <a:t>.</a:t>
                      </a:r>
                      <a:endParaRPr lang="en-US"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Random</a:t>
                      </a:r>
                      <a:r>
                        <a:rPr lang="en-US" sz="1400" baseline="0" dirty="0">
                          <a:latin typeface="Times New Roman" pitchFamily="18" charset="0"/>
                          <a:cs typeface="Times New Roman" pitchFamily="18" charset="0"/>
                        </a:rPr>
                        <a:t> forest</a:t>
                      </a:r>
                      <a:r>
                        <a:rPr lang="en-US" sz="1400" dirty="0">
                          <a:latin typeface="Times New Roman" pitchFamily="18" charset="0"/>
                          <a:cs typeface="Times New Roman" pitchFamily="18" charset="0"/>
                        </a:rPr>
                        <a:t> algorithm is very stable. </a:t>
                      </a:r>
                      <a:endParaRPr lang="en-US" sz="1400" b="0" i="0" u="none" strike="noStrike" kern="1200" dirty="0">
                        <a:solidFill>
                          <a:schemeClr val="dk1"/>
                        </a:solidFill>
                        <a:latin typeface="Times New Roman" pitchFamily="18" charset="0"/>
                        <a:ea typeface="+mn-ea"/>
                        <a:cs typeface="Times New Roman" pitchFamily="18" charset="0"/>
                      </a:endParaRPr>
                    </a:p>
                  </a:txBody>
                  <a:tcPr/>
                </a:tc>
                <a:tc>
                  <a:txBody>
                    <a:bodyPr/>
                    <a:lstStyle/>
                    <a:p>
                      <a:r>
                        <a:rPr lang="en-US" sz="1400" dirty="0">
                          <a:latin typeface="Times New Roman" pitchFamily="18" charset="0"/>
                          <a:cs typeface="Times New Roman" pitchFamily="18" charset="0"/>
                        </a:rPr>
                        <a:t>Speed during</a:t>
                      </a:r>
                      <a:r>
                        <a:rPr lang="en-US" sz="1400" baseline="0" dirty="0">
                          <a:latin typeface="Times New Roman" pitchFamily="18" charset="0"/>
                          <a:cs typeface="Times New Roman" pitchFamily="18" charset="0"/>
                        </a:rPr>
                        <a:t> </a:t>
                      </a:r>
                      <a:r>
                        <a:rPr lang="en-US" sz="1400" dirty="0">
                          <a:latin typeface="Times New Roman" pitchFamily="18" charset="0"/>
                          <a:cs typeface="Times New Roman" pitchFamily="18" charset="0"/>
                        </a:rPr>
                        <a:t>testing and application will suffer.</a:t>
                      </a:r>
                      <a:endParaRPr lang="en-IN"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extLst>
                  <a:ext uri="{0D108BD9-81ED-4DB2-BD59-A6C34878D82A}">
                    <a16:rowId xmlns:a16="http://schemas.microsoft.com/office/drawing/2014/main" val="4025997132"/>
                  </a:ext>
                </a:extLst>
              </a:tr>
              <a:tr h="1449255">
                <a:tc>
                  <a:txBody>
                    <a:bodyPr/>
                    <a:lstStyle/>
                    <a:p>
                      <a:r>
                        <a:rPr lang="en-IN" sz="1400" dirty="0"/>
                        <a:t>10. </a:t>
                      </a:r>
                    </a:p>
                  </a:txBody>
                  <a:tcPr/>
                </a:tc>
                <a:tc>
                  <a:txBody>
                    <a:bodyPr/>
                    <a:lstStyle/>
                    <a:p>
                      <a:r>
                        <a:rPr lang="en-IN" sz="1400" dirty="0">
                          <a:latin typeface="Times New Roman" panose="02020603050405020304" pitchFamily="18" charset="0"/>
                          <a:cs typeface="Times New Roman" panose="02020603050405020304" pitchFamily="18" charset="0"/>
                        </a:rPr>
                        <a:t>2019,</a:t>
                      </a:r>
                    </a:p>
                    <a:p>
                      <a:r>
                        <a:rPr lang="en-IN" sz="1400" dirty="0" err="1">
                          <a:latin typeface="Times New Roman" panose="02020603050405020304" pitchFamily="18" charset="0"/>
                          <a:cs typeface="Times New Roman" panose="02020603050405020304" pitchFamily="18" charset="0"/>
                        </a:rPr>
                        <a:t>Bavadharani</a:t>
                      </a:r>
                      <a:r>
                        <a:rPr lang="en-IN" sz="1400" dirty="0">
                          <a:latin typeface="Times New Roman" panose="02020603050405020304" pitchFamily="18" charset="0"/>
                          <a:cs typeface="Times New Roman" panose="02020603050405020304" pitchFamily="18" charset="0"/>
                        </a:rPr>
                        <a:t>. G, et.al.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Resting State fMRI and Improved Deep Learning Algorithm for Earlier Detection of Alzheimer’s Disease.</a:t>
                      </a:r>
                      <a:endParaRPr lang="en-IN" sz="1400" b="1"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Hybrid methods which use AdaBoost and majority voting methods are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dk1"/>
                        </a:solidFill>
                        <a:latin typeface="Times New Roman" pitchFamily="18" charset="0"/>
                        <a:ea typeface="+mn-ea"/>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Algorithms for clustering and classification were used separately.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Lack of confidentiality</a:t>
                      </a:r>
                      <a:r>
                        <a:rPr lang="en-US" sz="1400" baseline="0" dirty="0">
                          <a:latin typeface="Times New Roman" pitchFamily="18" charset="0"/>
                          <a:cs typeface="Times New Roman" pitchFamily="18" charset="0"/>
                        </a:rPr>
                        <a:t> and l</a:t>
                      </a:r>
                      <a:r>
                        <a:rPr lang="en-US" sz="1400" dirty="0">
                          <a:latin typeface="Times New Roman" pitchFamily="18" charset="0"/>
                          <a:cs typeface="Times New Roman" pitchFamily="18" charset="0"/>
                        </a:rPr>
                        <a:t>ack of security of data</a:t>
                      </a:r>
                      <a:r>
                        <a:rPr lang="en-US" sz="1400" baseline="0" dirty="0">
                          <a:latin typeface="Times New Roman" pitchFamily="18" charset="0"/>
                          <a:cs typeface="Times New Roman" pitchFamily="18" charset="0"/>
                        </a:rPr>
                        <a:t>.</a:t>
                      </a:r>
                      <a:endParaRPr lang="en-IN" sz="1400" dirty="0">
                        <a:latin typeface="Times New Roman" pitchFamily="18" charset="0"/>
                        <a:cs typeface="Times New Roman" pitchFamily="18" charset="0"/>
                      </a:endParaRPr>
                    </a:p>
                    <a:p>
                      <a:endParaRPr lang="en-IN" sz="1400" dirty="0"/>
                    </a:p>
                  </a:txBody>
                  <a:tcPr/>
                </a:tc>
                <a:extLst>
                  <a:ext uri="{0D108BD9-81ED-4DB2-BD59-A6C34878D82A}">
                    <a16:rowId xmlns:a16="http://schemas.microsoft.com/office/drawing/2014/main" val="1632953760"/>
                  </a:ext>
                </a:extLst>
              </a:tr>
              <a:tr h="1720990">
                <a:tc>
                  <a:txBody>
                    <a:bodyPr/>
                    <a:lstStyle/>
                    <a:p>
                      <a:r>
                        <a:rPr lang="en-IN" sz="1400" dirty="0"/>
                        <a:t>11.</a:t>
                      </a:r>
                    </a:p>
                  </a:txBody>
                  <a:tcPr/>
                </a:tc>
                <a:tc>
                  <a:txBody>
                    <a:bodyPr/>
                    <a:lstStyle/>
                    <a:p>
                      <a:r>
                        <a:rPr lang="en-IN" sz="1400" dirty="0">
                          <a:latin typeface="Times New Roman" panose="02020603050405020304" pitchFamily="18" charset="0"/>
                          <a:cs typeface="Times New Roman" panose="02020603050405020304" pitchFamily="18" charset="0"/>
                        </a:rPr>
                        <a:t>2019,</a:t>
                      </a:r>
                    </a:p>
                    <a:p>
                      <a:r>
                        <a:rPr lang="fi-FI" sz="1400" dirty="0">
                          <a:latin typeface="Times New Roman" panose="02020603050405020304" pitchFamily="18" charset="0"/>
                          <a:cs typeface="Times New Roman" panose="02020603050405020304" pitchFamily="18" charset="0"/>
                        </a:rPr>
                        <a:t>Kaithekuzhical Leena Kurien, et.al.</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Machine Learning and Deep Learning Approaches for Brain Disease Diagnosis: Principles and Recent Advances.</a:t>
                      </a:r>
                      <a:endParaRPr lang="en-US" sz="14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r>
                        <a:rPr lang="en-US" sz="1400" dirty="0">
                          <a:latin typeface="Times New Roman" pitchFamily="18" charset="0"/>
                          <a:cs typeface="Times New Roman" pitchFamily="18" charset="0"/>
                        </a:rPr>
                        <a:t>Describes probability of fraudulent transactions in prevalence and context of credit card usage.</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Can handle </a:t>
                      </a:r>
                      <a:r>
                        <a:rPr lang="en-US" sz="1400" dirty="0">
                          <a:latin typeface="Times New Roman" pitchFamily="18" charset="0"/>
                          <a:cs typeface="Times New Roman" pitchFamily="18" charset="0"/>
                        </a:rPr>
                        <a:t>large datasets helps in predicting the disease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The customers credit card passwords, </a:t>
                      </a:r>
                      <a:r>
                        <a:rPr lang="en-US" sz="1400" dirty="0" err="1">
                          <a:latin typeface="Times New Roman" pitchFamily="18" charset="0"/>
                          <a:cs typeface="Times New Roman" pitchFamily="18" charset="0"/>
                        </a:rPr>
                        <a:t>cvv</a:t>
                      </a:r>
                      <a:r>
                        <a:rPr lang="en-US" sz="1400" dirty="0">
                          <a:latin typeface="Times New Roman" pitchFamily="18" charset="0"/>
                          <a:cs typeface="Times New Roman" pitchFamily="18" charset="0"/>
                        </a:rPr>
                        <a:t> numbers and other vital information are always vulnerable.</a:t>
                      </a:r>
                    </a:p>
                  </a:txBody>
                  <a:tcPr/>
                </a:tc>
                <a:extLst>
                  <a:ext uri="{0D108BD9-81ED-4DB2-BD59-A6C34878D82A}">
                    <a16:rowId xmlns:a16="http://schemas.microsoft.com/office/drawing/2014/main" val="369525297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7EEC0E11-60C5-DFFE-6E20-ABA214E1B775}"/>
              </a:ext>
            </a:extLst>
          </p:cNvPr>
          <p:cNvGraphicFramePr>
            <a:graphicFrameLocks noGrp="1"/>
          </p:cNvGraphicFramePr>
          <p:nvPr>
            <p:extLst>
              <p:ext uri="{D42A27DB-BD31-4B8C-83A1-F6EECF244321}">
                <p14:modId xmlns:p14="http://schemas.microsoft.com/office/powerpoint/2010/main" val="904134822"/>
              </p:ext>
            </p:extLst>
          </p:nvPr>
        </p:nvGraphicFramePr>
        <p:xfrm>
          <a:off x="2" y="3"/>
          <a:ext cx="11824446" cy="7400089"/>
        </p:xfrm>
        <a:graphic>
          <a:graphicData uri="http://schemas.openxmlformats.org/drawingml/2006/table">
            <a:tbl>
              <a:tblPr firstRow="1" bandRow="1">
                <a:tableStyleId>{5C22544A-7EE6-4342-B048-85BDC9FD1C3A}</a:tableStyleId>
              </a:tblPr>
              <a:tblGrid>
                <a:gridCol w="860750">
                  <a:extLst>
                    <a:ext uri="{9D8B030D-6E8A-4147-A177-3AD203B41FA5}">
                      <a16:colId xmlns:a16="http://schemas.microsoft.com/office/drawing/2014/main" val="1102105459"/>
                    </a:ext>
                  </a:extLst>
                </a:gridCol>
                <a:gridCol w="1530222">
                  <a:extLst>
                    <a:ext uri="{9D8B030D-6E8A-4147-A177-3AD203B41FA5}">
                      <a16:colId xmlns:a16="http://schemas.microsoft.com/office/drawing/2014/main" val="3364027047"/>
                    </a:ext>
                  </a:extLst>
                </a:gridCol>
                <a:gridCol w="2208388">
                  <a:extLst>
                    <a:ext uri="{9D8B030D-6E8A-4147-A177-3AD203B41FA5}">
                      <a16:colId xmlns:a16="http://schemas.microsoft.com/office/drawing/2014/main" val="875704786"/>
                    </a:ext>
                  </a:extLst>
                </a:gridCol>
                <a:gridCol w="2547473">
                  <a:extLst>
                    <a:ext uri="{9D8B030D-6E8A-4147-A177-3AD203B41FA5}">
                      <a16:colId xmlns:a16="http://schemas.microsoft.com/office/drawing/2014/main" val="2517841871"/>
                    </a:ext>
                  </a:extLst>
                </a:gridCol>
                <a:gridCol w="2217085">
                  <a:extLst>
                    <a:ext uri="{9D8B030D-6E8A-4147-A177-3AD203B41FA5}">
                      <a16:colId xmlns:a16="http://schemas.microsoft.com/office/drawing/2014/main" val="2513731413"/>
                    </a:ext>
                  </a:extLst>
                </a:gridCol>
                <a:gridCol w="2460528">
                  <a:extLst>
                    <a:ext uri="{9D8B030D-6E8A-4147-A177-3AD203B41FA5}">
                      <a16:colId xmlns:a16="http://schemas.microsoft.com/office/drawing/2014/main" val="1811112615"/>
                    </a:ext>
                  </a:extLst>
                </a:gridCol>
              </a:tblGrid>
              <a:tr h="626773">
                <a:tc>
                  <a:txBody>
                    <a:bodyPr/>
                    <a:lstStyle/>
                    <a:p>
                      <a:r>
                        <a:rPr lang="en-IN" dirty="0">
                          <a:latin typeface="Times New Roman" panose="02020603050405020304" pitchFamily="18" charset="0"/>
                          <a:cs typeface="Times New Roman" panose="02020603050405020304" pitchFamily="18" charset="0"/>
                        </a:rPr>
                        <a:t>S. No</a:t>
                      </a:r>
                    </a:p>
                  </a:txBody>
                  <a:tcPr/>
                </a:tc>
                <a:tc>
                  <a:txBody>
                    <a:bodyPr/>
                    <a:lstStyle/>
                    <a:p>
                      <a:r>
                        <a:rPr lang="en-IN" dirty="0">
                          <a:latin typeface="Times New Roman" panose="02020603050405020304" pitchFamily="18" charset="0"/>
                          <a:cs typeface="Times New Roman" panose="02020603050405020304" pitchFamily="18" charset="0"/>
                        </a:rPr>
                        <a:t>Year &amp; Author name</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Advantages</a:t>
                      </a:r>
                    </a:p>
                  </a:txBody>
                  <a:tcPr/>
                </a:tc>
                <a:tc>
                  <a:txBody>
                    <a:bodyPr/>
                    <a:lstStyle/>
                    <a:p>
                      <a:r>
                        <a:rPr lang="en-IN" dirty="0">
                          <a:latin typeface="Times New Roman" panose="02020603050405020304" pitchFamily="18" charset="0"/>
                          <a:cs typeface="Times New Roman" panose="02020603050405020304" pitchFamily="18" charset="0"/>
                        </a:rPr>
                        <a:t>Disadvantages</a:t>
                      </a:r>
                    </a:p>
                  </a:txBody>
                  <a:tcPr/>
                </a:tc>
                <a:extLst>
                  <a:ext uri="{0D108BD9-81ED-4DB2-BD59-A6C34878D82A}">
                    <a16:rowId xmlns:a16="http://schemas.microsoft.com/office/drawing/2014/main" val="838864348"/>
                  </a:ext>
                </a:extLst>
              </a:tr>
              <a:tr h="1969858">
                <a:tc>
                  <a:txBody>
                    <a:bodyPr/>
                    <a:lstStyle/>
                    <a:p>
                      <a:r>
                        <a:rPr lang="en-IN" sz="1400" dirty="0">
                          <a:latin typeface="Times New Roman" panose="02020603050405020304" pitchFamily="18" charset="0"/>
                          <a:cs typeface="Times New Roman" panose="02020603050405020304" pitchFamily="18" charset="0"/>
                        </a:rPr>
                        <a:t>12.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err="1">
                          <a:latin typeface="Times New Roman" panose="02020603050405020304" pitchFamily="18" charset="0"/>
                          <a:cs typeface="Times New Roman" panose="02020603050405020304" pitchFamily="18" charset="0"/>
                        </a:rPr>
                        <a:t>K.Ratna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Sree</a:t>
                      </a:r>
                      <a:r>
                        <a:rPr lang="en-IN" sz="1400" dirty="0">
                          <a:latin typeface="Times New Roman" panose="02020603050405020304" pitchFamily="18" charset="0"/>
                          <a:cs typeface="Times New Roman" panose="02020603050405020304" pitchFamily="18" charset="0"/>
                        </a:rPr>
                        <a:t> Valli et.al</a:t>
                      </a:r>
                      <a:endParaRPr lang="en-US" sz="1400" dirty="0">
                        <a:latin typeface="Times New Roman" pitchFamily="18" charset="0"/>
                        <a:cs typeface="Times New Roman"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Alzheimer disease detection using Machine learning algorithms </a:t>
                      </a:r>
                      <a:endParaRPr lang="en-US" sz="1400" b="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Here different machine learning algorithms on an imbalanced with ensemble classifiers using boosting techniques are implemented.</a:t>
                      </a:r>
                      <a:endParaRPr lang="en-US" sz="1400" b="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Random forest with boosting shows that it proves accurate in detecting disease.</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By using the three algorithms we cannot determine the names of fraud and non-fraud transactions for the given dataset using machine learning.</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val="435236835"/>
                  </a:ext>
                </a:extLst>
              </a:tr>
              <a:tr h="1164007">
                <a:tc>
                  <a:txBody>
                    <a:bodyPr/>
                    <a:lstStyle/>
                    <a:p>
                      <a:r>
                        <a:rPr lang="en-IN"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itchFamily="18" charset="0"/>
                          <a:cs typeface="Times New Roman" pitchFamily="18" charset="0"/>
                        </a:rPr>
                        <a:t>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itchFamily="18" charset="0"/>
                          <a:cs typeface="Times New Roman" pitchFamily="18" charset="0"/>
                        </a:rPr>
                        <a:t>Kartik </a:t>
                      </a:r>
                      <a:r>
                        <a:rPr lang="en-IN" sz="1400" dirty="0" err="1">
                          <a:latin typeface="Times New Roman" panose="02020603050405020304" pitchFamily="18" charset="0"/>
                          <a:cs typeface="Times New Roman" panose="02020603050405020304" pitchFamily="18" charset="0"/>
                        </a:rPr>
                        <a:t>Madkaikar</a:t>
                      </a:r>
                      <a:r>
                        <a:rPr lang="en-IN" sz="1400" dirty="0">
                          <a:latin typeface="Times New Roman" panose="02020603050405020304" pitchFamily="18" charset="0"/>
                          <a:cs typeface="Times New Roman" panose="02020603050405020304" pitchFamily="18" charset="0"/>
                        </a:rPr>
                        <a:t>, et.al</a:t>
                      </a:r>
                      <a:endParaRPr lang="en-US" sz="14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Prediction of Alzheimer’s Disease Progression with Multi-Information Generative Adversarial Network.</a:t>
                      </a:r>
                      <a:endParaRPr lang="en-US" sz="1400" dirty="0">
                        <a:latin typeface="Times New Roman" pitchFamily="18" charset="0"/>
                        <a:cs typeface="Times New Roman" pitchFamily="18" charset="0"/>
                      </a:endParaRPr>
                    </a:p>
                    <a:p>
                      <a:endParaRPr lang="en-IN" sz="1400" dirty="0"/>
                    </a:p>
                  </a:txBody>
                  <a:tcPr/>
                </a:tc>
                <a:tc>
                  <a:txBody>
                    <a:bodyPr/>
                    <a:lstStyle/>
                    <a:p>
                      <a:r>
                        <a:rPr lang="en-IN" sz="1400" dirty="0"/>
                        <a:t>Several algorithms and neural networks were used.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Gradient boosting has the highest accuracy.</a:t>
                      </a:r>
                      <a:endParaRPr lang="en-US" sz="1400" b="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dk1"/>
                        </a:solidFill>
                        <a:latin typeface="Times New Roman" pitchFamily="18" charset="0"/>
                        <a:ea typeface="+mn-ea"/>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latin typeface="Times New Roman" pitchFamily="18" charset="0"/>
                          <a:ea typeface="+mn-ea"/>
                          <a:cs typeface="Times New Roman" pitchFamily="18" charset="0"/>
                        </a:rPr>
                        <a:t>Gradient</a:t>
                      </a:r>
                      <a:r>
                        <a:rPr lang="en-US" sz="1400" b="0" i="0" kern="1200" baseline="0" dirty="0">
                          <a:solidFill>
                            <a:schemeClr val="dk1"/>
                          </a:solidFill>
                          <a:latin typeface="Times New Roman" pitchFamily="18" charset="0"/>
                          <a:ea typeface="+mn-ea"/>
                          <a:cs typeface="Times New Roman" pitchFamily="18" charset="0"/>
                        </a:rPr>
                        <a:t> boosting </a:t>
                      </a:r>
                      <a:r>
                        <a:rPr lang="en-US" sz="1400" b="0" i="0" kern="1200" dirty="0">
                          <a:solidFill>
                            <a:schemeClr val="dk1"/>
                          </a:solidFill>
                          <a:latin typeface="Times New Roman" pitchFamily="18" charset="0"/>
                          <a:ea typeface="+mn-ea"/>
                          <a:cs typeface="Times New Roman" pitchFamily="18" charset="0"/>
                        </a:rPr>
                        <a:t>can over emphasize outliers and cause overfitting</a:t>
                      </a:r>
                      <a:r>
                        <a:rPr lang="en-US" sz="1400" b="0" i="0" u="none" strike="noStrike" kern="1200" dirty="0">
                          <a:solidFill>
                            <a:schemeClr val="dk1"/>
                          </a:solidFill>
                          <a:latin typeface="Times New Roman" pitchFamily="18" charset="0"/>
                          <a:ea typeface="+mn-ea"/>
                          <a:cs typeface="Times New Roman" pitchFamily="18" charset="0"/>
                        </a:rPr>
                        <a:t>.</a:t>
                      </a:r>
                    </a:p>
                  </a:txBody>
                  <a:tcPr/>
                </a:tc>
                <a:extLst>
                  <a:ext uri="{0D108BD9-81ED-4DB2-BD59-A6C34878D82A}">
                    <a16:rowId xmlns:a16="http://schemas.microsoft.com/office/drawing/2014/main" val="4025997132"/>
                  </a:ext>
                </a:extLst>
              </a:tr>
              <a:tr h="1448693">
                <a:tc>
                  <a:txBody>
                    <a:bodyPr/>
                    <a:lstStyle/>
                    <a:p>
                      <a:r>
                        <a:rPr lang="en-IN" sz="1400" dirty="0"/>
                        <a:t>14. </a:t>
                      </a:r>
                    </a:p>
                  </a:txBody>
                  <a:tcPr/>
                </a:tc>
                <a:tc>
                  <a:txBody>
                    <a:bodyPr/>
                    <a:lstStyle/>
                    <a:p>
                      <a:r>
                        <a:rPr lang="en-IN" sz="1400" dirty="0">
                          <a:latin typeface="Times New Roman" panose="02020603050405020304" pitchFamily="18" charset="0"/>
                          <a:cs typeface="Times New Roman" panose="02020603050405020304" pitchFamily="18" charset="0"/>
                        </a:rPr>
                        <a:t>2022,</a:t>
                      </a:r>
                    </a:p>
                    <a:p>
                      <a:r>
                        <a:rPr lang="en-IN" sz="1400" dirty="0">
                          <a:latin typeface="Times New Roman" panose="02020603050405020304" pitchFamily="18" charset="0"/>
                          <a:cs typeface="Times New Roman" panose="02020603050405020304" pitchFamily="18" charset="0"/>
                        </a:rPr>
                        <a:t>Emmanuel </a:t>
                      </a:r>
                      <a:r>
                        <a:rPr lang="en-IN" sz="1400" dirty="0" err="1">
                          <a:latin typeface="Times New Roman" panose="02020603050405020304" pitchFamily="18" charset="0"/>
                          <a:cs typeface="Times New Roman" panose="02020603050405020304" pitchFamily="18" charset="0"/>
                        </a:rPr>
                        <a:t>Ileberi</a:t>
                      </a:r>
                      <a:r>
                        <a:rPr lang="en-IN" sz="1400" dirty="0">
                          <a:latin typeface="Times New Roman" panose="02020603050405020304" pitchFamily="18" charset="0"/>
                          <a:cs typeface="Times New Roman" panose="02020603050405020304" pitchFamily="18" charset="0"/>
                        </a:rPr>
                        <a:t>, et.al</a:t>
                      </a:r>
                    </a:p>
                  </a:txBody>
                  <a:tcPr/>
                </a:tc>
                <a:tc>
                  <a:txBody>
                    <a:bodyPr/>
                    <a:lstStyle/>
                    <a:p>
                      <a:pPr rtl="0"/>
                      <a:r>
                        <a:rPr lang="en-US" sz="1400" b="0" i="0" u="none" strike="noStrike" kern="1200" dirty="0">
                          <a:solidFill>
                            <a:schemeClr val="dk1"/>
                          </a:solidFill>
                          <a:latin typeface="Times New Roman" pitchFamily="18" charset="0"/>
                          <a:ea typeface="+mn-ea"/>
                          <a:cs typeface="Times New Roman" pitchFamily="18" charset="0"/>
                        </a:rPr>
                        <a:t>A machine learning based Alzheimer detection using the GA algorithm for feature Selection</a:t>
                      </a:r>
                      <a:endParaRPr lang="en-US" sz="1400" b="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GA was implemented with the RF in its fitness function.</a:t>
                      </a:r>
                      <a:endParaRPr lang="en-US" sz="1400" b="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dk1"/>
                        </a:solidFill>
                        <a:latin typeface="Times New Roman" pitchFamily="18" charset="0"/>
                        <a:ea typeface="+mn-ea"/>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GA selected attributes demonstrated that the GA-RF achieved an overall optimal accuracy of 99.98%. </a:t>
                      </a:r>
                    </a:p>
                  </a:txBody>
                  <a:tcPr/>
                </a:tc>
                <a:tc>
                  <a:txBody>
                    <a:bodyPr/>
                    <a:lstStyle/>
                    <a:p>
                      <a:r>
                        <a:rPr lang="en-US" sz="1400" b="0" i="0" u="none" strike="noStrike" kern="1200" dirty="0">
                          <a:solidFill>
                            <a:schemeClr val="dk1"/>
                          </a:solidFill>
                          <a:latin typeface="Times New Roman" pitchFamily="18" charset="0"/>
                          <a:ea typeface="+mn-ea"/>
                          <a:cs typeface="Times New Roman" pitchFamily="18" charset="0"/>
                        </a:rPr>
                        <a:t>The algorithm works accurately for a limited amount of dataset only.</a:t>
                      </a:r>
                      <a:endParaRPr lang="en-IN" sz="1400" dirty="0"/>
                    </a:p>
                  </a:txBody>
                  <a:tcPr/>
                </a:tc>
                <a:extLst>
                  <a:ext uri="{0D108BD9-81ED-4DB2-BD59-A6C34878D82A}">
                    <a16:rowId xmlns:a16="http://schemas.microsoft.com/office/drawing/2014/main" val="1632953760"/>
                  </a:ext>
                </a:extLst>
              </a:tr>
              <a:tr h="1969858">
                <a:tc>
                  <a:txBody>
                    <a:bodyPr/>
                    <a:lstStyle/>
                    <a:p>
                      <a:r>
                        <a:rPr lang="en-IN" sz="1400" dirty="0"/>
                        <a:t>15.</a:t>
                      </a:r>
                    </a:p>
                  </a:txBody>
                  <a:tcPr/>
                </a:tc>
                <a:tc>
                  <a:txBody>
                    <a:bodyPr/>
                    <a:lstStyle/>
                    <a:p>
                      <a:r>
                        <a:rPr lang="en-IN" sz="1400" dirty="0">
                          <a:latin typeface="Times New Roman" panose="02020603050405020304" pitchFamily="18" charset="0"/>
                          <a:cs typeface="Times New Roman" panose="02020603050405020304" pitchFamily="18" charset="0"/>
                        </a:rPr>
                        <a:t>2022,</a:t>
                      </a:r>
                    </a:p>
                    <a:p>
                      <a:r>
                        <a:rPr lang="en-IN" sz="1400" dirty="0" err="1">
                          <a:latin typeface="Times New Roman" panose="02020603050405020304" pitchFamily="18" charset="0"/>
                          <a:cs typeface="Times New Roman" panose="02020603050405020304" pitchFamily="18" charset="0"/>
                        </a:rPr>
                        <a:t>Abdulalem</a:t>
                      </a:r>
                      <a:r>
                        <a:rPr lang="en-IN" sz="1400" dirty="0">
                          <a:latin typeface="Times New Roman" panose="02020603050405020304" pitchFamily="18" charset="0"/>
                          <a:cs typeface="Times New Roman" panose="02020603050405020304" pitchFamily="18" charset="0"/>
                        </a:rPr>
                        <a:t> Ali, et.al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Alzheimer Detection Based on Machine Learning: A Systematic Literature Review</a:t>
                      </a:r>
                      <a:endParaRPr lang="en-US" sz="1400" b="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rtl="0"/>
                      <a:r>
                        <a:rPr lang="en-US" sz="1400" b="0" i="0" u="none" strike="noStrike" kern="1200" dirty="0">
                          <a:solidFill>
                            <a:schemeClr val="dk1"/>
                          </a:solidFill>
                          <a:latin typeface="Times New Roman" pitchFamily="18" charset="0"/>
                          <a:ea typeface="+mn-ea"/>
                          <a:cs typeface="Times New Roman" pitchFamily="18" charset="0"/>
                        </a:rPr>
                        <a:t>The paper attempts to present a systematic literature review (SLR) on machine learning (ML)-based fraud detection. </a:t>
                      </a:r>
                      <a:endParaRPr lang="en-IN" sz="1400" dirty="0"/>
                    </a:p>
                  </a:txBody>
                  <a:tcPr/>
                </a:tc>
                <a:tc>
                  <a:txBody>
                    <a:bodyPr/>
                    <a:lstStyle/>
                    <a:p>
                      <a:pPr rtl="0"/>
                      <a:r>
                        <a:rPr lang="en-US" sz="1400" b="0" i="0" u="none" strike="noStrike" kern="1200" dirty="0">
                          <a:solidFill>
                            <a:schemeClr val="dk1"/>
                          </a:solidFill>
                          <a:latin typeface="Times New Roman" pitchFamily="18" charset="0"/>
                          <a:ea typeface="+mn-ea"/>
                          <a:cs typeface="Times New Roman" pitchFamily="18" charset="0"/>
                        </a:rPr>
                        <a:t>The paper presented the key issues, gaps, and limitations in</a:t>
                      </a:r>
                      <a:endParaRPr lang="en-US" sz="1400" b="0" dirty="0">
                        <a:latin typeface="Times New Roman" pitchFamily="18" charset="0"/>
                        <a:cs typeface="Times New Roman" pitchFamily="18" charset="0"/>
                      </a:endParaRPr>
                    </a:p>
                    <a:p>
                      <a:pPr rtl="0"/>
                      <a:r>
                        <a:rPr lang="en-US" sz="1400" b="0" i="0" u="none" strike="noStrike" kern="1200" dirty="0">
                          <a:solidFill>
                            <a:schemeClr val="dk1"/>
                          </a:solidFill>
                          <a:latin typeface="Times New Roman" pitchFamily="18" charset="0"/>
                          <a:ea typeface="+mn-ea"/>
                          <a:cs typeface="Times New Roman" pitchFamily="18" charset="0"/>
                        </a:rPr>
                        <a:t>the area of financial fraud detection.</a:t>
                      </a:r>
                      <a:endParaRPr lang="en-US" sz="1400" b="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latin typeface="Times New Roman" pitchFamily="18" charset="0"/>
                          <a:ea typeface="+mn-ea"/>
                          <a:cs typeface="Times New Roman" pitchFamily="18" charset="0"/>
                        </a:rPr>
                        <a:t>The paper fails to pay attention to unsupervised </a:t>
                      </a:r>
                      <a:r>
                        <a:rPr lang="en-US" sz="1400" b="0" i="0" u="none" strike="noStrike" kern="1200" dirty="0" err="1">
                          <a:solidFill>
                            <a:schemeClr val="dk1"/>
                          </a:solidFill>
                          <a:latin typeface="Times New Roman" pitchFamily="18" charset="0"/>
                          <a:ea typeface="+mn-ea"/>
                          <a:cs typeface="Times New Roman" pitchFamily="18" charset="0"/>
                        </a:rPr>
                        <a:t>practices,which</a:t>
                      </a:r>
                      <a:r>
                        <a:rPr lang="en-US" sz="1400" b="0" i="0" u="none" strike="noStrike" kern="1200" dirty="0">
                          <a:solidFill>
                            <a:schemeClr val="dk1"/>
                          </a:solidFill>
                          <a:latin typeface="Times New Roman" pitchFamily="18" charset="0"/>
                          <a:ea typeface="+mn-ea"/>
                          <a:cs typeface="Times New Roman" pitchFamily="18" charset="0"/>
                        </a:rPr>
                        <a:t> can uncover new insights.</a:t>
                      </a:r>
                      <a:endParaRPr lang="en-IN" sz="1400" dirty="0">
                        <a:latin typeface="Times New Roman" pitchFamily="18" charset="0"/>
                        <a:cs typeface="Times New Roman" pitchFamily="18" charset="0"/>
                      </a:endParaRPr>
                    </a:p>
                    <a:p>
                      <a:endParaRPr lang="en-IN" sz="1400" dirty="0"/>
                    </a:p>
                  </a:txBody>
                  <a:tcPr/>
                </a:tc>
                <a:extLst>
                  <a:ext uri="{0D108BD9-81ED-4DB2-BD59-A6C34878D82A}">
                    <a16:rowId xmlns:a16="http://schemas.microsoft.com/office/drawing/2014/main" val="369525297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B0A4-787B-F9A6-B1A8-A7DF52427CE3}"/>
              </a:ext>
            </a:extLst>
          </p:cNvPr>
          <p:cNvSpPr>
            <a:spLocks noGrp="1"/>
          </p:cNvSpPr>
          <p:nvPr>
            <p:ph type="title"/>
          </p:nvPr>
        </p:nvSpPr>
        <p:spPr>
          <a:xfrm>
            <a:off x="381174" y="148378"/>
            <a:ext cx="3079656" cy="534875"/>
          </a:xfrm>
        </p:spPr>
        <p:txBody>
          <a:bodyPr>
            <a:normAutofit/>
          </a:bodyPr>
          <a:lstStyle/>
          <a:p>
            <a:r>
              <a:rPr lang="en-IN" sz="3200" dirty="0">
                <a:latin typeface="Times New Roman" panose="02020603050405020304" pitchFamily="18" charset="0"/>
                <a:cs typeface="Times New Roman" panose="02020603050405020304" pitchFamily="18" charset="0"/>
              </a:rPr>
              <a:t>Existing System :</a:t>
            </a:r>
          </a:p>
        </p:txBody>
      </p:sp>
      <p:sp>
        <p:nvSpPr>
          <p:cNvPr id="3" name="Content Placeholder 2">
            <a:extLst>
              <a:ext uri="{FF2B5EF4-FFF2-40B4-BE49-F238E27FC236}">
                <a16:creationId xmlns:a16="http://schemas.microsoft.com/office/drawing/2014/main" id="{1DE7D42E-9E5A-29FA-CBB0-2F84A076BCEB}"/>
              </a:ext>
            </a:extLst>
          </p:cNvPr>
          <p:cNvSpPr>
            <a:spLocks noGrp="1"/>
          </p:cNvSpPr>
          <p:nvPr>
            <p:ph idx="1"/>
          </p:nvPr>
        </p:nvSpPr>
        <p:spPr>
          <a:xfrm>
            <a:off x="255669" y="683253"/>
            <a:ext cx="10744026" cy="5705575"/>
          </a:xfrm>
        </p:spPr>
        <p:txBody>
          <a:bodyPr>
            <a:normAutofit/>
          </a:bodyPr>
          <a:lstStyle/>
          <a:p>
            <a:r>
              <a:rPr lang="en-US" sz="2400" dirty="0">
                <a:latin typeface="Times New Roman" pitchFamily="18" charset="0"/>
                <a:cs typeface="Times New Roman" pitchFamily="18" charset="0"/>
              </a:rPr>
              <a:t>The Existing model used a Machine Learning algorithm with psychological parameters like age, number of visits, MMSE, and some other features and by making use of all these they have created an ML model.</a:t>
            </a:r>
          </a:p>
          <a:p>
            <a:r>
              <a:rPr lang="en-US" sz="2400" dirty="0">
                <a:latin typeface="Times New Roman" pitchFamily="18" charset="0"/>
                <a:cs typeface="Times New Roman" pitchFamily="18" charset="0"/>
              </a:rPr>
              <a:t>Existing Systems used algorithms such as Support Vector Machine(SVM), Decision Tree algorithms for classifying Alzheimer’s disease.</a:t>
            </a:r>
          </a:p>
          <a:p>
            <a:r>
              <a:rPr lang="en-US" sz="2400" dirty="0">
                <a:latin typeface="Times New Roman" pitchFamily="18" charset="0"/>
                <a:cs typeface="Times New Roman" pitchFamily="18" charset="0"/>
              </a:rPr>
              <a:t>Using all the above approaches they ended up achieving low accuracy.</a:t>
            </a:r>
          </a:p>
          <a:p>
            <a:r>
              <a:rPr lang="en-US" sz="2400" dirty="0">
                <a:latin typeface="Times New Roman" pitchFamily="18" charset="0"/>
                <a:cs typeface="Times New Roman" pitchFamily="18" charset="0"/>
              </a:rPr>
              <a:t>In the existing they also used the VGG19 model to classify Alzheimer’s disease in which the vanishing gradient problem is raised.</a:t>
            </a:r>
          </a:p>
          <a:p>
            <a:r>
              <a:rPr lang="en-US" sz="2400" dirty="0">
                <a:latin typeface="Times New Roman" pitchFamily="18" charset="0"/>
                <a:cs typeface="Times New Roman" pitchFamily="18" charset="0"/>
              </a:rPr>
              <a:t>Also, Feature Propagation is not strengthened and the Reusability of the feature is not enhanced.</a:t>
            </a:r>
          </a:p>
          <a:p>
            <a:r>
              <a:rPr lang="en-US" sz="2400" dirty="0">
                <a:latin typeface="Times New Roman" pitchFamily="18" charset="0"/>
                <a:cs typeface="Times New Roman" pitchFamily="18" charset="0"/>
              </a:rPr>
              <a:t>They did not take a step to reduce the number of parameters.</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9781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54D4-B0C5-62AB-A0F5-97215B096A23}"/>
              </a:ext>
            </a:extLst>
          </p:cNvPr>
          <p:cNvSpPr>
            <a:spLocks noGrp="1"/>
          </p:cNvSpPr>
          <p:nvPr>
            <p:ph type="title"/>
          </p:nvPr>
        </p:nvSpPr>
        <p:spPr>
          <a:xfrm>
            <a:off x="453121" y="220678"/>
            <a:ext cx="5795279" cy="505463"/>
          </a:xfrm>
        </p:spPr>
        <p:txBody>
          <a:bodyPr>
            <a:noAutofit/>
          </a:bodyPr>
          <a:lstStyle/>
          <a:p>
            <a:r>
              <a:rPr lang="en-IN" sz="3200" dirty="0">
                <a:latin typeface="Times New Roman" panose="02020603050405020304" pitchFamily="18" charset="0"/>
                <a:cs typeface="Times New Roman" panose="02020603050405020304" pitchFamily="18" charset="0"/>
              </a:rPr>
              <a:t>Proposed System :</a:t>
            </a:r>
          </a:p>
        </p:txBody>
      </p:sp>
      <p:sp>
        <p:nvSpPr>
          <p:cNvPr id="3" name="Content Placeholder 2">
            <a:extLst>
              <a:ext uri="{FF2B5EF4-FFF2-40B4-BE49-F238E27FC236}">
                <a16:creationId xmlns:a16="http://schemas.microsoft.com/office/drawing/2014/main" id="{8AC829F5-A8E3-DB97-8073-50D22C4D5FE2}"/>
              </a:ext>
            </a:extLst>
          </p:cNvPr>
          <p:cNvSpPr>
            <a:spLocks noGrp="1"/>
          </p:cNvSpPr>
          <p:nvPr>
            <p:ph idx="1"/>
          </p:nvPr>
        </p:nvSpPr>
        <p:spPr>
          <a:xfrm>
            <a:off x="300721" y="949394"/>
            <a:ext cx="10634292" cy="5182465"/>
          </a:xfrm>
        </p:spPr>
        <p:txBody>
          <a:bodyPr>
            <a:noAutofit/>
          </a:bodyPr>
          <a:lstStyle/>
          <a:p>
            <a:r>
              <a:rPr lang="en-US" sz="2400" dirty="0">
                <a:latin typeface="Times New Roman" panose="02020603050405020304" pitchFamily="18" charset="0"/>
                <a:cs typeface="Times New Roman" panose="02020603050405020304" pitchFamily="18" charset="0"/>
              </a:rPr>
              <a:t>Here, we explore DL Algorithms to identify and diagnose Alzheimer’s</a:t>
            </a:r>
            <a:r>
              <a:rPr lang="en-IN" sz="2400" dirty="0">
                <a:latin typeface="Times New Roman" panose="02020603050405020304" pitchFamily="18" charset="0"/>
                <a:cs typeface="Times New Roman" panose="02020603050405020304" pitchFamily="18" charset="0"/>
              </a:rPr>
              <a:t> disease </a:t>
            </a:r>
            <a:r>
              <a:rPr lang="en-US" sz="2400" dirty="0">
                <a:latin typeface="Times New Roman" panose="02020603050405020304" pitchFamily="18" charset="0"/>
                <a:cs typeface="Times New Roman" panose="02020603050405020304" pitchFamily="18" charset="0"/>
              </a:rPr>
              <a:t>using MRI images of the human brain. </a:t>
            </a:r>
          </a:p>
          <a:p>
            <a:r>
              <a:rPr lang="en-US" sz="2400" dirty="0">
                <a:latin typeface="Times New Roman" panose="02020603050405020304" pitchFamily="18" charset="0"/>
                <a:cs typeface="Times New Roman" panose="02020603050405020304" pitchFamily="18" charset="0"/>
              </a:rPr>
              <a:t>We collect the datasets from an open-source website called Kaggle. The dataset holds MRI images of the human brain in the affected person. For each category, we use 50 datasets.so a total of 200 datasets have been taken.</a:t>
            </a:r>
          </a:p>
          <a:p>
            <a:r>
              <a:rPr lang="en-US" sz="2400" dirty="0">
                <a:latin typeface="Times New Roman" panose="02020603050405020304" pitchFamily="18" charset="0"/>
                <a:cs typeface="Times New Roman" panose="02020603050405020304" pitchFamily="18" charset="0"/>
              </a:rPr>
              <a:t>After the data set collection and pre-processing methods, we use and apply the following deep learning algorithms – Densenet169 algorithm classification for AD diagnosis.</a:t>
            </a:r>
          </a:p>
          <a:p>
            <a:r>
              <a:rPr lang="en-US" sz="2400" dirty="0">
                <a:latin typeface="Times New Roman" panose="02020603050405020304" pitchFamily="18" charset="0"/>
                <a:cs typeface="Times New Roman" panose="02020603050405020304" pitchFamily="18" charset="0"/>
              </a:rPr>
              <a:t>This is an effective algorithm due to its better size and accuracy.</a:t>
            </a:r>
          </a:p>
          <a:p>
            <a:r>
              <a:rPr lang="en-US" sz="2400" dirty="0">
                <a:latin typeface="Times New Roman" panose="02020603050405020304" pitchFamily="18" charset="0"/>
                <a:cs typeface="Times New Roman" panose="02020603050405020304" pitchFamily="18" charset="0"/>
              </a:rPr>
              <a:t>When the image is given as input It passes through a sequence of layers of dense blocks after every dense block layer there is a transition layer, convolutional layer, and Pooling layer which enhances the image pixels and reduce the size.</a:t>
            </a:r>
          </a:p>
        </p:txBody>
      </p:sp>
    </p:spTree>
    <p:extLst>
      <p:ext uri="{BB962C8B-B14F-4D97-AF65-F5344CB8AC3E}">
        <p14:creationId xmlns:p14="http://schemas.microsoft.com/office/powerpoint/2010/main" val="88548580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1751</TotalTime>
  <Words>3401</Words>
  <Application>Microsoft Office PowerPoint</Application>
  <PresentationFormat>Widescreen</PresentationFormat>
  <Paragraphs>224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Schoolbook</vt:lpstr>
      <vt:lpstr>Times New Roman</vt:lpstr>
      <vt:lpstr>Wingdings 2</vt:lpstr>
      <vt:lpstr>View</vt:lpstr>
      <vt:lpstr>ALZHEIMER DISEASE PREDICTION USING DEEP LEARNING TECHNIQUE</vt:lpstr>
      <vt:lpstr>Introduction :</vt:lpstr>
      <vt:lpstr>Abstract :</vt:lpstr>
      <vt:lpstr>Literature Survey :</vt:lpstr>
      <vt:lpstr>PowerPoint Presentation</vt:lpstr>
      <vt:lpstr>PowerPoint Presentation</vt:lpstr>
      <vt:lpstr>PowerPoint Presentation</vt:lpstr>
      <vt:lpstr>Existing System :</vt:lpstr>
      <vt:lpstr>Proposed System :</vt:lpstr>
      <vt:lpstr>Proposed System Advantage:</vt:lpstr>
      <vt:lpstr>Proposed System Architecture :</vt:lpstr>
      <vt:lpstr>                       LIST OF MODULES </vt:lpstr>
      <vt:lpstr>PowerPoint Presentation</vt:lpstr>
      <vt:lpstr>PowerPoint Presentation</vt:lpstr>
      <vt:lpstr>MODULE 3-MAGNETIC RESONANCE IMAGE CLASSIFICATION:</vt:lpstr>
      <vt:lpstr>MODULE 4-DENSENET169:</vt:lpstr>
      <vt:lpstr>PowerPoint Presentation</vt:lpstr>
      <vt:lpstr>PowerPoint Presentation</vt:lpstr>
      <vt:lpstr>PowerPoint Presentation</vt:lpstr>
      <vt:lpstr>PowerPoint Presentation</vt:lpstr>
      <vt:lpstr>PowerPoint Presentation</vt:lpstr>
      <vt:lpstr>PowerPoint Presentation</vt:lpstr>
      <vt:lpstr>Performance Analysis :</vt:lpstr>
      <vt:lpstr>PowerPoint Presentation</vt:lpstr>
      <vt:lpstr>VGG16</vt:lpstr>
      <vt:lpstr>PowerPoint Presentation</vt:lpstr>
      <vt:lpstr>Output:</vt:lpstr>
      <vt:lpstr>PowerPoint Presentation</vt:lpstr>
      <vt:lpstr>PowerPoint Presentation</vt:lpstr>
      <vt:lpstr>PowerPoint Presentation</vt:lpstr>
      <vt:lpstr>Conclusion :</vt:lpstr>
      <vt:lpstr>Future Work:</vt:lpstr>
      <vt:lpstr>References: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recommendation and plant leaf identification using machine and deep learning technique.</dc:title>
  <dc:creator>srikanth Venkataraman</dc:creator>
  <cp:lastModifiedBy>sriram m</cp:lastModifiedBy>
  <cp:revision>48</cp:revision>
  <dcterms:created xsi:type="dcterms:W3CDTF">2022-08-17T05:07:24Z</dcterms:created>
  <dcterms:modified xsi:type="dcterms:W3CDTF">2023-02-08T03:49:39Z</dcterms:modified>
</cp:coreProperties>
</file>